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73"/>
    <a:srgbClr val="FFB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78"/>
    </p:cViewPr>
  </p:sorterViewPr>
  <p:notesViewPr>
    <p:cSldViewPr snapToGrid="0">
      <p:cViewPr varScale="1">
        <p:scale>
          <a:sx n="58" d="100"/>
          <a:sy n="58" d="100"/>
        </p:scale>
        <p:origin x="20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37070-03C4-4E9F-BE7D-B051C1559F5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63737-D802-47C1-8E32-E952F6230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722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若干天前，引入小故事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335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手稿演示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4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加密流程图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862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十到十六进制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1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660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十到十六进制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2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32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十到十六进制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3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881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十到十六进制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4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682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十到十六进制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5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846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十到十六进制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6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026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十到十六进制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7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92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编程代码实现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63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事发当天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129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882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378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267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447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18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730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526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5651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031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80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233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852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3842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5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448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86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767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0565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6666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7394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09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  <a:r>
              <a:rPr lang="en-US" altLang="zh-CN" dirty="0"/>
              <a:t>《</a:t>
            </a:r>
            <a:r>
              <a:rPr lang="zh-CN" altLang="en-US" dirty="0"/>
              <a:t>摩尔斯电码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215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6-13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5478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6-14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3585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加工编程代码</a:t>
            </a:r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8074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加工编程代码</a:t>
            </a:r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095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最终加密效果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369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开始解密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492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425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2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266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3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299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4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795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主の想象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970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5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2533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5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2715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67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6442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6221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0519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176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2425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3106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4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开始设计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011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3592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9180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5183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4949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7473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2770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6469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手稿演示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67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手稿演示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82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手稿演示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63737-D802-47C1-8E32-E952F6230C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244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27C71-53F5-4A96-9570-87C326850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846622-F3DD-4695-902B-6743D4798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DD0EB6-30FF-4528-9768-40AD3DAF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E74E-9A2F-4DB5-A857-E1311F5DE16D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88F492-8C2E-4399-A212-26FCB299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E80B82-4B0A-4079-879F-6CFE5509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D96-36C8-4A55-A557-EF86D32F9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38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0D44B-8454-49AF-A42B-0D8750A5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0512B5-FEFA-45E1-A33F-7239AF0FB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0938E3-C873-4451-955E-74019A83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E74E-9A2F-4DB5-A857-E1311F5DE16D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F49CC6-5963-4EF2-87F3-2C6D9006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BDE12E-4245-4BA8-9C59-714A0C0D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D96-36C8-4A55-A557-EF86D32F9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415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8D41A9-A175-4FA9-B973-E8F70020C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373E14-9168-457B-89F5-51567D9F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ACFFFD-798A-476C-905A-3A49C088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E74E-9A2F-4DB5-A857-E1311F5DE16D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756335-9EA9-4538-8C11-FDE274EDE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EE6987-E3FF-40AC-AAA4-655CFE89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D96-36C8-4A55-A557-EF86D32F9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37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35FB518-5344-4DCA-ACCE-F92E830543EB}"/>
              </a:ext>
            </a:extLst>
          </p:cNvPr>
          <p:cNvSpPr txBox="1"/>
          <p:nvPr userDrawn="1"/>
        </p:nvSpPr>
        <p:spPr>
          <a:xfrm>
            <a:off x="8311487" y="45174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26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22DCFB-4B5A-41B9-A13B-236458C88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6FC8FB-D4B2-48CE-9406-F4B93562B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8FD29-11BA-479F-A0E3-FAAC10AB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E74E-9A2F-4DB5-A857-E1311F5DE16D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CC730-9CEF-43AD-B165-B4B914D9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8CCCD0-8559-4623-B2D8-FC3ADA98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D96-36C8-4A55-A557-EF86D32F9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4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5B76C-8D46-47DD-8493-727374E7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FDD55-8E5E-4513-96D5-98267AED8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D5F3CD-5993-42E3-8E43-4CD1343B1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0AF069-DBFB-4B29-93DF-7BB34AB87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E74E-9A2F-4DB5-A857-E1311F5DE16D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A6FBCA-1259-41DB-B3EB-F89C2CFEE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8CE648-3D67-4160-87B6-785D5815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D96-36C8-4A55-A557-EF86D32F9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9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E01C6-605B-4225-9DFD-6356BF76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6B8986-B0B4-4B9D-92F0-899F73F4D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853785-91D8-4DB6-8FED-9422E2311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85CD8D-5775-4C95-A861-8E2FE159E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001A1C-26CA-4E94-BC53-5BA008601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8FA169-5A6B-4372-9CE8-24A235B06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E74E-9A2F-4DB5-A857-E1311F5DE16D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77CF85-2251-43FD-91F1-C40BE689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751B69-A4F0-4117-87BA-380EB9FB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D96-36C8-4A55-A557-EF86D32F9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71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BE4CB-D9A7-4EFD-838B-AF93A2EA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37DED3-B6D7-42C3-BB29-837C7C10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E74E-9A2F-4DB5-A857-E1311F5DE16D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9F1F3-F0ED-463E-A190-155B2D98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A0EE31-7D8B-4CB0-96B5-27EC8B02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D96-36C8-4A55-A557-EF86D32F9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17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7AC807-4C2C-4069-850E-EC8C411A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E74E-9A2F-4DB5-A857-E1311F5DE16D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06DA0D-7344-4263-9C76-10CCFAF8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F50F9B-E83A-475C-94F8-48C577E0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D96-36C8-4A55-A557-EF86D32F9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4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97EF2-F1C9-4F24-9B60-CE60D719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12F84-3272-42E4-9AB9-92E651B2A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D36509-E5F1-4702-ADAF-407C86695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0CDBDE-C542-49A2-B171-156F3078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E74E-9A2F-4DB5-A857-E1311F5DE16D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B706A1-1349-4975-BA00-29637539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AC29ED-B5FF-4B9F-9569-FA3276E0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D96-36C8-4A55-A557-EF86D32F9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20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A1D42-2C9D-436C-97C6-064731CB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1ABDAC-4199-49DD-B32B-455B342B3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30BAB4-23D5-454C-89C7-5176FB423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842C57-CA6B-4D91-AE13-48521718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E74E-9A2F-4DB5-A857-E1311F5DE16D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A517CE-4982-49D2-A303-24B667CB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1F2A2A-3076-4026-B53D-D160BB5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D96-36C8-4A55-A557-EF86D32F9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31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432D03-572C-4244-A0F2-2EF12172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030" y="2968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83217-28A6-45CF-BD61-0B6555625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86F0B-DB9F-44B8-892B-6039F11CA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7E74E-9A2F-4DB5-A857-E1311F5DE16D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FCFFE7-E52B-4B0F-BE02-91B8FE115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F1F091-943B-45E1-9272-D6083AD15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6D96-36C8-4A55-A557-EF86D32F9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75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B2410D-3A2E-46FD-9ED5-DD29A2DD2644}"/>
              </a:ext>
            </a:extLst>
          </p:cNvPr>
          <p:cNvSpPr txBox="1"/>
          <p:nvPr/>
        </p:nvSpPr>
        <p:spPr>
          <a:xfrm>
            <a:off x="3249434" y="2644170"/>
            <a:ext cx="5693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若干天前</a:t>
            </a:r>
          </a:p>
        </p:txBody>
      </p:sp>
      <p:pic>
        <p:nvPicPr>
          <p:cNvPr id="2" name="M500003cp7MQ0YARZh">
            <a:hlinkClick r:id="" action="ppaction://media"/>
            <a:extLst>
              <a:ext uri="{FF2B5EF4-FFF2-40B4-BE49-F238E27FC236}">
                <a16:creationId xmlns:a16="http://schemas.microsoft.com/office/drawing/2014/main" id="{6F03EA7D-2A08-48DD-B5BC-F4FB6C5A5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96694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39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FF667E20-15FB-4481-9CEA-E10A6B017B72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手稿演示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9B20BB-0B89-4159-A217-87E9B477F7F1}"/>
              </a:ext>
            </a:extLst>
          </p:cNvPr>
          <p:cNvSpPr txBox="1"/>
          <p:nvPr/>
        </p:nvSpPr>
        <p:spPr>
          <a:xfrm>
            <a:off x="5106573" y="1041008"/>
            <a:ext cx="3896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十六进制法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332E4B-2895-485E-949B-465271F409EB}"/>
              </a:ext>
            </a:extLst>
          </p:cNvPr>
          <p:cNvSpPr txBox="1"/>
          <p:nvPr/>
        </p:nvSpPr>
        <p:spPr>
          <a:xfrm>
            <a:off x="5155969" y="2278967"/>
            <a:ext cx="64289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这是最后采取的方式，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将数字转化成</a:t>
            </a:r>
            <a:r>
              <a:rPr lang="en-US" altLang="zh-CN" sz="2000" dirty="0"/>
              <a:t>16</a:t>
            </a:r>
            <a:r>
              <a:rPr lang="zh-CN" altLang="en-US" sz="2000" dirty="0"/>
              <a:t>进制后再表示。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并采用两个中文字符来标记十六进制取余出来的数字。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目前是最小的一种方法。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后续进行改进。</a:t>
            </a:r>
            <a:endParaRPr lang="en-US" altLang="zh-CN" sz="2000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A4D16E60-A100-4616-8914-A12F97DFE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6" y="1041008"/>
            <a:ext cx="3896665" cy="5195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3912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A98BC3-8C8F-4E4D-81F6-1799DB4E259B}"/>
              </a:ext>
            </a:extLst>
          </p:cNvPr>
          <p:cNvSpPr txBox="1"/>
          <p:nvPr/>
        </p:nvSpPr>
        <p:spPr>
          <a:xfrm>
            <a:off x="448056" y="681038"/>
            <a:ext cx="28045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正式开始设计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2789E2-4A92-42BC-BAF3-BA4A5B9C7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75" y="11327"/>
            <a:ext cx="5143500" cy="68580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E1571C-3E9B-4E07-BBF5-03D6C256A22D}"/>
              </a:ext>
            </a:extLst>
          </p:cNvPr>
          <p:cNvSpPr txBox="1"/>
          <p:nvPr/>
        </p:nvSpPr>
        <p:spPr>
          <a:xfrm>
            <a:off x="448056" y="2118955"/>
            <a:ext cx="2920786" cy="4577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我们采用</a:t>
            </a:r>
            <a:r>
              <a:rPr lang="en-US" altLang="zh-CN" dirty="0"/>
              <a:t>Python3</a:t>
            </a:r>
            <a:r>
              <a:rPr lang="zh-CN" altLang="en-US" dirty="0"/>
              <a:t>来实现加密。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我打算用“皮”“卡”“丘”来代表十六进制每一位，三个文本肯定是不够的，所以我们两两组合，加上括号则可以表示</a:t>
            </a:r>
            <a:r>
              <a:rPr lang="en-US" altLang="zh-CN" dirty="0"/>
              <a:t>18</a:t>
            </a:r>
            <a:r>
              <a:rPr lang="zh-CN" altLang="en-US" dirty="0"/>
              <a:t>个不同的数字。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“</a:t>
            </a:r>
            <a:r>
              <a:rPr lang="en-US" altLang="zh-CN" dirty="0"/>
              <a:t>~</a:t>
            </a:r>
            <a:r>
              <a:rPr lang="zh-CN" altLang="en-US" dirty="0"/>
              <a:t>”“</a:t>
            </a:r>
            <a:r>
              <a:rPr lang="en-US" altLang="zh-CN" dirty="0"/>
              <a:t>-</a:t>
            </a:r>
            <a:r>
              <a:rPr lang="zh-CN" altLang="en-US" dirty="0"/>
              <a:t>”可用于美化处理。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在写代码之前，我强烈建议大家先打一个大致的流程图。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最右侧是我设计的简单整理</a:t>
            </a: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下面我们来看一看完整的流程图。</a:t>
            </a: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BA2693-471D-4591-857F-E73A2D896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r="14791"/>
          <a:stretch/>
        </p:blipFill>
        <p:spPr bwMode="auto"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1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FAC55A0-662A-48E0-A764-B9B21D6FA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86"/>
          <a:stretch/>
        </p:blipFill>
        <p:spPr>
          <a:xfrm>
            <a:off x="833082" y="443753"/>
            <a:ext cx="6194335" cy="5567365"/>
          </a:xfrm>
          <a:prstGeom prst="rect">
            <a:avLst/>
          </a:prstGeom>
        </p:spPr>
      </p:pic>
      <p:pic>
        <p:nvPicPr>
          <p:cNvPr id="12" name="图片 11" descr="图示, 示意图&#10;&#10;描述已自动生成">
            <a:extLst>
              <a:ext uri="{FF2B5EF4-FFF2-40B4-BE49-F238E27FC236}">
                <a16:creationId xmlns:a16="http://schemas.microsoft.com/office/drawing/2014/main" id="{331938EE-8696-4D8C-8580-C234578D7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3" t="16730" b="12993"/>
          <a:stretch/>
        </p:blipFill>
        <p:spPr>
          <a:xfrm>
            <a:off x="5102245" y="3669625"/>
            <a:ext cx="3236260" cy="3188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AA46AB-41FC-468B-BF2F-E8F7F37DF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53" y="0"/>
            <a:ext cx="51435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9E04DEA-0749-4DA0-BA04-ABFC56288306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  <a:ln>
            <a:solidFill>
              <a:srgbClr val="FFFFFF">
                <a:alpha val="0"/>
              </a:srgb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alpha val="43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加密完整流程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89B6AAA6-9CC8-4E92-A824-D9F4C4DD8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404584"/>
              </p:ext>
            </p:extLst>
          </p:nvPr>
        </p:nvGraphicFramePr>
        <p:xfrm>
          <a:off x="8955741" y="0"/>
          <a:ext cx="323626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1481906051"/>
                    </a:ext>
                  </a:extLst>
                </a:gridCol>
                <a:gridCol w="1618130">
                  <a:extLst>
                    <a:ext uri="{9D8B030D-6E8A-4147-A177-3AD203B41FA5}">
                      <a16:colId xmlns:a16="http://schemas.microsoft.com/office/drawing/2014/main" val="3402925704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流程控制类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50692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卡丘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35468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标记字符结束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5605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081018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丘丘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06997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一般成对出现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2971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中间内容不译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7114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5234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9825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9385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防止重复搁置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74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0269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029908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48790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最后一个字符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6652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重复两遍作为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95128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本次节的命令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382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036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44000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0C1F49-83C2-4C04-A1C9-956A3773022E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十到十六进制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7ADE43-34DE-4A69-B50A-A73288DE55F6}"/>
              </a:ext>
            </a:extLst>
          </p:cNvPr>
          <p:cNvSpPr txBox="1"/>
          <p:nvPr/>
        </p:nvSpPr>
        <p:spPr>
          <a:xfrm>
            <a:off x="3118262" y="1193533"/>
            <a:ext cx="5955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要写程序必须要知道十到十六进制是如何转化的，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当然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内置了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hex()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函数用于直接转化十六进制。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但是我们的程序并不采用这种方法。我们更加“原始”。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E4E59B-A9B0-41F2-AF50-DDCFE9D3FF91}"/>
              </a:ext>
            </a:extLst>
          </p:cNvPr>
          <p:cNvSpPr txBox="1"/>
          <p:nvPr/>
        </p:nvSpPr>
        <p:spPr>
          <a:xfrm>
            <a:off x="2656597" y="227884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我们运用短除的方式来转化一段数据，先使用简单的二进制来举例。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DA16B4-CFA3-4E8A-9882-684BD6D66904}"/>
              </a:ext>
            </a:extLst>
          </p:cNvPr>
          <p:cNvSpPr txBox="1"/>
          <p:nvPr/>
        </p:nvSpPr>
        <p:spPr>
          <a:xfrm>
            <a:off x="3459380" y="313661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233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306684-87A9-408D-B30D-889B752B0359}"/>
              </a:ext>
            </a:extLst>
          </p:cNvPr>
          <p:cNvSpPr txBox="1"/>
          <p:nvPr/>
        </p:nvSpPr>
        <p:spPr>
          <a:xfrm>
            <a:off x="5432036" y="3136611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i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To</a:t>
            </a:r>
            <a:endParaRPr lang="zh-CN" altLang="en-US" sz="3200" b="1" i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4A1CFD-DB04-4D03-9311-7523A25CC22F}"/>
              </a:ext>
            </a:extLst>
          </p:cNvPr>
          <p:cNvSpPr txBox="1"/>
          <p:nvPr/>
        </p:nvSpPr>
        <p:spPr>
          <a:xfrm>
            <a:off x="6943189" y="3136611"/>
            <a:ext cx="1648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11101001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36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0C1F49-83C2-4C04-A1C9-956A3773022E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十到二进制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E4E59B-A9B0-41F2-AF50-DDCFE9D3FF91}"/>
              </a:ext>
            </a:extLst>
          </p:cNvPr>
          <p:cNvSpPr txBox="1"/>
          <p:nvPr/>
        </p:nvSpPr>
        <p:spPr>
          <a:xfrm>
            <a:off x="3272614" y="308273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我们运用短除的方式来转化一段数据，先使用简单的二进制来举例。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DA16B4-CFA3-4E8A-9882-684BD6D66904}"/>
              </a:ext>
            </a:extLst>
          </p:cNvPr>
          <p:cNvSpPr txBox="1"/>
          <p:nvPr/>
        </p:nvSpPr>
        <p:spPr>
          <a:xfrm>
            <a:off x="4373780" y="961303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233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FBA419B3-E3F0-40A3-A985-EECEEC76C74C}"/>
              </a:ext>
            </a:extLst>
          </p:cNvPr>
          <p:cNvCxnSpPr>
            <a:cxnSpLocks/>
          </p:cNvCxnSpPr>
          <p:nvPr/>
        </p:nvCxnSpPr>
        <p:spPr>
          <a:xfrm>
            <a:off x="4264490" y="961303"/>
            <a:ext cx="1183907" cy="584775"/>
          </a:xfrm>
          <a:prstGeom prst="bentConnector3">
            <a:avLst>
              <a:gd name="adj1" fmla="val 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8F389CB-D30A-4281-807B-8EF156C7373F}"/>
              </a:ext>
            </a:extLst>
          </p:cNvPr>
          <p:cNvSpPr txBox="1"/>
          <p:nvPr/>
        </p:nvSpPr>
        <p:spPr>
          <a:xfrm>
            <a:off x="3699629" y="969705"/>
            <a:ext cx="455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109F477-A640-40B0-AE74-26BDEC10D77B}"/>
              </a:ext>
            </a:extLst>
          </p:cNvPr>
          <p:cNvSpPr txBox="1"/>
          <p:nvPr/>
        </p:nvSpPr>
        <p:spPr>
          <a:xfrm>
            <a:off x="4460408" y="1554480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116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9EFE7E-1F80-4834-B2FC-57824CB56C8E}"/>
              </a:ext>
            </a:extLst>
          </p:cNvPr>
          <p:cNvSpPr txBox="1"/>
          <p:nvPr/>
        </p:nvSpPr>
        <p:spPr>
          <a:xfrm>
            <a:off x="5110354" y="1253690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BB677E29-792D-418F-9E8E-459CA23D995C}"/>
              </a:ext>
            </a:extLst>
          </p:cNvPr>
          <p:cNvCxnSpPr>
            <a:cxnSpLocks/>
          </p:cNvCxnSpPr>
          <p:nvPr/>
        </p:nvCxnSpPr>
        <p:spPr>
          <a:xfrm>
            <a:off x="4416890" y="1585342"/>
            <a:ext cx="1183907" cy="584775"/>
          </a:xfrm>
          <a:prstGeom prst="bentConnector3">
            <a:avLst>
              <a:gd name="adj1" fmla="val 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0A25C58-D386-481A-A5FA-9234C6DF8D24}"/>
              </a:ext>
            </a:extLst>
          </p:cNvPr>
          <p:cNvSpPr txBox="1"/>
          <p:nvPr/>
        </p:nvSpPr>
        <p:spPr>
          <a:xfrm>
            <a:off x="3927415" y="1554480"/>
            <a:ext cx="455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CC3FA79-89E1-42E7-8B92-3ABBC9805175}"/>
              </a:ext>
            </a:extLst>
          </p:cNvPr>
          <p:cNvSpPr txBox="1"/>
          <p:nvPr/>
        </p:nvSpPr>
        <p:spPr>
          <a:xfrm>
            <a:off x="4715397" y="2162271"/>
            <a:ext cx="75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58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FD53D3-CE3B-450D-BCD0-A4C9BCC019A5}"/>
              </a:ext>
            </a:extLst>
          </p:cNvPr>
          <p:cNvSpPr txBox="1"/>
          <p:nvPr/>
        </p:nvSpPr>
        <p:spPr>
          <a:xfrm>
            <a:off x="5339109" y="1860868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0AB18C71-CBC7-4273-B0DD-E9E7717896F7}"/>
              </a:ext>
            </a:extLst>
          </p:cNvPr>
          <p:cNvCxnSpPr>
            <a:cxnSpLocks/>
          </p:cNvCxnSpPr>
          <p:nvPr/>
        </p:nvCxnSpPr>
        <p:spPr>
          <a:xfrm>
            <a:off x="4518400" y="2170117"/>
            <a:ext cx="1183907" cy="584775"/>
          </a:xfrm>
          <a:prstGeom prst="bentConnector3">
            <a:avLst>
              <a:gd name="adj1" fmla="val 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C474E515-4A7A-428D-B275-5AEC9366FF4F}"/>
              </a:ext>
            </a:extLst>
          </p:cNvPr>
          <p:cNvSpPr txBox="1"/>
          <p:nvPr/>
        </p:nvSpPr>
        <p:spPr>
          <a:xfrm>
            <a:off x="4082408" y="2139255"/>
            <a:ext cx="455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42DFA39-E8E9-4986-8022-4B8E08108870}"/>
              </a:ext>
            </a:extLst>
          </p:cNvPr>
          <p:cNvSpPr txBox="1"/>
          <p:nvPr/>
        </p:nvSpPr>
        <p:spPr>
          <a:xfrm>
            <a:off x="4698107" y="2796887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29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9EB460-3441-4FB4-8912-F64ED3F4E58F}"/>
              </a:ext>
            </a:extLst>
          </p:cNvPr>
          <p:cNvSpPr txBox="1"/>
          <p:nvPr/>
        </p:nvSpPr>
        <p:spPr>
          <a:xfrm>
            <a:off x="5492026" y="2466113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FC1A875C-3C41-4837-8EE6-D5C1DD8DD011}"/>
              </a:ext>
            </a:extLst>
          </p:cNvPr>
          <p:cNvCxnSpPr>
            <a:cxnSpLocks/>
          </p:cNvCxnSpPr>
          <p:nvPr/>
        </p:nvCxnSpPr>
        <p:spPr>
          <a:xfrm>
            <a:off x="4640115" y="2792115"/>
            <a:ext cx="1183907" cy="584775"/>
          </a:xfrm>
          <a:prstGeom prst="bentConnector3">
            <a:avLst>
              <a:gd name="adj1" fmla="val 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160EE2D-663A-4628-B031-B7A6FA285492}"/>
              </a:ext>
            </a:extLst>
          </p:cNvPr>
          <p:cNvSpPr txBox="1"/>
          <p:nvPr/>
        </p:nvSpPr>
        <p:spPr>
          <a:xfrm>
            <a:off x="4189103" y="2747046"/>
            <a:ext cx="455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AF7AFDB-EF99-4428-8C23-1BEC68C1C71D}"/>
              </a:ext>
            </a:extLst>
          </p:cNvPr>
          <p:cNvSpPr txBox="1"/>
          <p:nvPr/>
        </p:nvSpPr>
        <p:spPr>
          <a:xfrm>
            <a:off x="4814092" y="3373850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14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D280A98-C4A7-4A2E-B76A-3157E0493FC5}"/>
              </a:ext>
            </a:extLst>
          </p:cNvPr>
          <p:cNvSpPr txBox="1"/>
          <p:nvPr/>
        </p:nvSpPr>
        <p:spPr>
          <a:xfrm>
            <a:off x="5629146" y="3100075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6D5A6534-28E7-41AD-A17B-47966F824037}"/>
              </a:ext>
            </a:extLst>
          </p:cNvPr>
          <p:cNvCxnSpPr>
            <a:cxnSpLocks/>
          </p:cNvCxnSpPr>
          <p:nvPr/>
        </p:nvCxnSpPr>
        <p:spPr>
          <a:xfrm>
            <a:off x="4842080" y="3379715"/>
            <a:ext cx="1183907" cy="584775"/>
          </a:xfrm>
          <a:prstGeom prst="bentConnector3">
            <a:avLst>
              <a:gd name="adj1" fmla="val 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C01E3ED-24A3-4045-9504-6D582947193E}"/>
              </a:ext>
            </a:extLst>
          </p:cNvPr>
          <p:cNvSpPr txBox="1"/>
          <p:nvPr/>
        </p:nvSpPr>
        <p:spPr>
          <a:xfrm>
            <a:off x="4382988" y="3392462"/>
            <a:ext cx="455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1360293-DA40-4FF4-BF55-2AA2BAB420DA}"/>
              </a:ext>
            </a:extLst>
          </p:cNvPr>
          <p:cNvSpPr txBox="1"/>
          <p:nvPr/>
        </p:nvSpPr>
        <p:spPr>
          <a:xfrm>
            <a:off x="5348865" y="3946697"/>
            <a:ext cx="444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7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3D6B02B-D0E2-4D09-8853-4304E2F2ABFF}"/>
              </a:ext>
            </a:extLst>
          </p:cNvPr>
          <p:cNvSpPr txBox="1"/>
          <p:nvPr/>
        </p:nvSpPr>
        <p:spPr>
          <a:xfrm>
            <a:off x="6078028" y="3698640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D9A74E1F-4897-4239-867E-E2912DB2AE42}"/>
              </a:ext>
            </a:extLst>
          </p:cNvPr>
          <p:cNvCxnSpPr>
            <a:cxnSpLocks/>
          </p:cNvCxnSpPr>
          <p:nvPr/>
        </p:nvCxnSpPr>
        <p:spPr>
          <a:xfrm>
            <a:off x="5013489" y="3953853"/>
            <a:ext cx="1183907" cy="584775"/>
          </a:xfrm>
          <a:prstGeom prst="bentConnector3">
            <a:avLst>
              <a:gd name="adj1" fmla="val 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815E42E-77AE-43C6-A3EC-DE3BE1241290}"/>
              </a:ext>
            </a:extLst>
          </p:cNvPr>
          <p:cNvSpPr txBox="1"/>
          <p:nvPr/>
        </p:nvSpPr>
        <p:spPr>
          <a:xfrm>
            <a:off x="4516287" y="3961450"/>
            <a:ext cx="455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2DE27C8-72FF-4047-A2BE-CA90F04E2537}"/>
              </a:ext>
            </a:extLst>
          </p:cNvPr>
          <p:cNvSpPr txBox="1"/>
          <p:nvPr/>
        </p:nvSpPr>
        <p:spPr>
          <a:xfrm>
            <a:off x="5546257" y="4508087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3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517D3-1B1B-423D-B882-F2EBD5FB0E02}"/>
              </a:ext>
            </a:extLst>
          </p:cNvPr>
          <p:cNvSpPr txBox="1"/>
          <p:nvPr/>
        </p:nvSpPr>
        <p:spPr>
          <a:xfrm>
            <a:off x="6300002" y="4283338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A5BE668C-1426-4ED6-92E8-F6CB8933506D}"/>
              </a:ext>
            </a:extLst>
          </p:cNvPr>
          <p:cNvCxnSpPr>
            <a:cxnSpLocks/>
          </p:cNvCxnSpPr>
          <p:nvPr/>
        </p:nvCxnSpPr>
        <p:spPr>
          <a:xfrm>
            <a:off x="5193463" y="4538551"/>
            <a:ext cx="1183907" cy="584775"/>
          </a:xfrm>
          <a:prstGeom prst="bentConnector3">
            <a:avLst>
              <a:gd name="adj1" fmla="val 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2E95B85E-C400-47A9-B830-448B26E6B1C1}"/>
              </a:ext>
            </a:extLst>
          </p:cNvPr>
          <p:cNvSpPr txBox="1"/>
          <p:nvPr/>
        </p:nvSpPr>
        <p:spPr>
          <a:xfrm>
            <a:off x="4696261" y="4546148"/>
            <a:ext cx="455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12AFB84-586B-420A-8539-270A7823868A}"/>
              </a:ext>
            </a:extLst>
          </p:cNvPr>
          <p:cNvSpPr txBox="1"/>
          <p:nvPr/>
        </p:nvSpPr>
        <p:spPr>
          <a:xfrm>
            <a:off x="5863962" y="5099941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2860226-BB8B-42EC-A3BE-7FA37B66AD6C}"/>
              </a:ext>
            </a:extLst>
          </p:cNvPr>
          <p:cNvSpPr txBox="1"/>
          <p:nvPr/>
        </p:nvSpPr>
        <p:spPr>
          <a:xfrm>
            <a:off x="6435390" y="4888583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FB01F66E-50F6-4623-B54F-4A61C4461203}"/>
              </a:ext>
            </a:extLst>
          </p:cNvPr>
          <p:cNvCxnSpPr>
            <a:cxnSpLocks/>
          </p:cNvCxnSpPr>
          <p:nvPr/>
        </p:nvCxnSpPr>
        <p:spPr>
          <a:xfrm>
            <a:off x="5414575" y="5143796"/>
            <a:ext cx="1183907" cy="584775"/>
          </a:xfrm>
          <a:prstGeom prst="bentConnector3">
            <a:avLst>
              <a:gd name="adj1" fmla="val 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4D89D163-11FB-4AED-99E0-4922BFC11914}"/>
              </a:ext>
            </a:extLst>
          </p:cNvPr>
          <p:cNvSpPr txBox="1"/>
          <p:nvPr/>
        </p:nvSpPr>
        <p:spPr>
          <a:xfrm>
            <a:off x="4917373" y="5151393"/>
            <a:ext cx="455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D25D9D5-7770-4BDB-8A9B-B4EE7341407B}"/>
              </a:ext>
            </a:extLst>
          </p:cNvPr>
          <p:cNvSpPr txBox="1"/>
          <p:nvPr/>
        </p:nvSpPr>
        <p:spPr>
          <a:xfrm>
            <a:off x="5920832" y="5711866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CD79974-2625-442C-8475-81805FE66587}"/>
              </a:ext>
            </a:extLst>
          </p:cNvPr>
          <p:cNvSpPr txBox="1"/>
          <p:nvPr/>
        </p:nvSpPr>
        <p:spPr>
          <a:xfrm>
            <a:off x="6722190" y="5419478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71408964-BBDF-4660-A728-679F866865F5}"/>
              </a:ext>
            </a:extLst>
          </p:cNvPr>
          <p:cNvCxnSpPr/>
          <p:nvPr/>
        </p:nvCxnSpPr>
        <p:spPr>
          <a:xfrm flipH="1" flipV="1">
            <a:off x="6300002" y="961303"/>
            <a:ext cx="1891097" cy="48619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8F523FE9-412A-4618-BF6A-485B8BC88882}"/>
              </a:ext>
            </a:extLst>
          </p:cNvPr>
          <p:cNvSpPr txBox="1"/>
          <p:nvPr/>
        </p:nvSpPr>
        <p:spPr>
          <a:xfrm>
            <a:off x="8192691" y="961302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的二进制是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3FE3308-800C-414E-94A3-0B4114BB15DC}"/>
              </a:ext>
            </a:extLst>
          </p:cNvPr>
          <p:cNvSpPr txBox="1"/>
          <p:nvPr/>
        </p:nvSpPr>
        <p:spPr>
          <a:xfrm>
            <a:off x="7363330" y="96130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233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EA2FDD5-9851-4C9E-B498-C8AEDAAE0459}"/>
              </a:ext>
            </a:extLst>
          </p:cNvPr>
          <p:cNvSpPr txBox="1"/>
          <p:nvPr/>
        </p:nvSpPr>
        <p:spPr>
          <a:xfrm>
            <a:off x="10127369" y="961302"/>
            <a:ext cx="1648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11101001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8D9BBD-633E-44DB-AC91-C6C525A32BE8}"/>
              </a:ext>
            </a:extLst>
          </p:cNvPr>
          <p:cNvSpPr txBox="1"/>
          <p:nvPr/>
        </p:nvSpPr>
        <p:spPr>
          <a:xfrm rot="4084965">
            <a:off x="7055711" y="35447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倒着抄一遍</a:t>
            </a:r>
          </a:p>
        </p:txBody>
      </p:sp>
    </p:spTree>
    <p:extLst>
      <p:ext uri="{BB962C8B-B14F-4D97-AF65-F5344CB8AC3E}">
        <p14:creationId xmlns:p14="http://schemas.microsoft.com/office/powerpoint/2010/main" val="3702685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9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6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1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6" grpId="0"/>
      <p:bldP spid="27" grpId="0"/>
      <p:bldP spid="29" grpId="0"/>
      <p:bldP spid="30" grpId="0"/>
      <p:bldP spid="32" grpId="0"/>
      <p:bldP spid="37" grpId="0"/>
      <p:bldP spid="38" grpId="0"/>
      <p:bldP spid="39" grpId="0"/>
      <p:bldP spid="42" grpId="0"/>
      <p:bldP spid="43" grpId="0"/>
      <p:bldP spid="44" grpId="0"/>
      <p:bldP spid="46" grpId="0"/>
      <p:bldP spid="47" grpId="0"/>
      <p:bldP spid="48" grpId="0"/>
      <p:bldP spid="52" grpId="0"/>
      <p:bldP spid="53" grpId="0"/>
      <p:bldP spid="54" grpId="0"/>
      <p:bldP spid="56" grpId="0"/>
      <p:bldP spid="57" grpId="0"/>
      <p:bldP spid="58" grpId="0"/>
      <p:bldP spid="60" grpId="0"/>
      <p:bldP spid="61" grpId="0"/>
      <p:bldP spid="62" grpId="0"/>
      <p:bldP spid="66" grpId="0"/>
      <p:bldP spid="68" grpId="0"/>
      <p:bldP spid="69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0C1F49-83C2-4C04-A1C9-956A3773022E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十到二进制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E4E59B-A9B0-41F2-AF50-DDCFE9D3FF91}"/>
              </a:ext>
            </a:extLst>
          </p:cNvPr>
          <p:cNvSpPr txBox="1"/>
          <p:nvPr/>
        </p:nvSpPr>
        <p:spPr>
          <a:xfrm>
            <a:off x="3272614" y="308273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我们运用短除的方式来转化一段数据，先使用简单的二进制来举例。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DA16B4-CFA3-4E8A-9882-684BD6D66904}"/>
              </a:ext>
            </a:extLst>
          </p:cNvPr>
          <p:cNvSpPr txBox="1"/>
          <p:nvPr/>
        </p:nvSpPr>
        <p:spPr>
          <a:xfrm>
            <a:off x="2609787" y="1843878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233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9EFE7E-1F80-4834-B2FC-57824CB56C8E}"/>
              </a:ext>
            </a:extLst>
          </p:cNvPr>
          <p:cNvSpPr txBox="1"/>
          <p:nvPr/>
        </p:nvSpPr>
        <p:spPr>
          <a:xfrm>
            <a:off x="9099549" y="1844126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FD53D3-CE3B-450D-BCD0-A4C9BCC019A5}"/>
              </a:ext>
            </a:extLst>
          </p:cNvPr>
          <p:cNvSpPr txBox="1"/>
          <p:nvPr/>
        </p:nvSpPr>
        <p:spPr>
          <a:xfrm>
            <a:off x="8834828" y="1843878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9EB460-3441-4FB4-8912-F64ED3F4E58F}"/>
              </a:ext>
            </a:extLst>
          </p:cNvPr>
          <p:cNvSpPr txBox="1"/>
          <p:nvPr/>
        </p:nvSpPr>
        <p:spPr>
          <a:xfrm>
            <a:off x="8505545" y="1842938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D280A98-C4A7-4A2E-B76A-3157E0493FC5}"/>
              </a:ext>
            </a:extLst>
          </p:cNvPr>
          <p:cNvSpPr txBox="1"/>
          <p:nvPr/>
        </p:nvSpPr>
        <p:spPr>
          <a:xfrm>
            <a:off x="8267108" y="1841171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3D6B02B-D0E2-4D09-8853-4304E2F2ABFF}"/>
              </a:ext>
            </a:extLst>
          </p:cNvPr>
          <p:cNvSpPr txBox="1"/>
          <p:nvPr/>
        </p:nvSpPr>
        <p:spPr>
          <a:xfrm>
            <a:off x="8336833" y="1837242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517D3-1B1B-423D-B882-F2EBD5FB0E02}"/>
              </a:ext>
            </a:extLst>
          </p:cNvPr>
          <p:cNvSpPr txBox="1"/>
          <p:nvPr/>
        </p:nvSpPr>
        <p:spPr>
          <a:xfrm>
            <a:off x="8189859" y="1844019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2860226-BB8B-42EC-A3BE-7FA37B66AD6C}"/>
              </a:ext>
            </a:extLst>
          </p:cNvPr>
          <p:cNvSpPr txBox="1"/>
          <p:nvPr/>
        </p:nvSpPr>
        <p:spPr>
          <a:xfrm>
            <a:off x="8038353" y="1838464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CD79974-2625-442C-8475-81805FE66587}"/>
              </a:ext>
            </a:extLst>
          </p:cNvPr>
          <p:cNvSpPr txBox="1"/>
          <p:nvPr/>
        </p:nvSpPr>
        <p:spPr>
          <a:xfrm>
            <a:off x="7886847" y="1838465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E6C622B-5CA6-4212-BE87-1243FB3E7543}"/>
              </a:ext>
            </a:extLst>
          </p:cNvPr>
          <p:cNvSpPr txBox="1"/>
          <p:nvPr/>
        </p:nvSpPr>
        <p:spPr>
          <a:xfrm>
            <a:off x="4866376" y="1837241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的二进制是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E646E7-607F-4F03-9878-0609A4A4CB50}"/>
              </a:ext>
            </a:extLst>
          </p:cNvPr>
          <p:cNvSpPr txBox="1"/>
          <p:nvPr/>
        </p:nvSpPr>
        <p:spPr>
          <a:xfrm>
            <a:off x="3920604" y="384998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二进制怎么到十进制？</a:t>
            </a:r>
          </a:p>
        </p:txBody>
      </p:sp>
    </p:spTree>
    <p:extLst>
      <p:ext uri="{BB962C8B-B14F-4D97-AF65-F5344CB8AC3E}">
        <p14:creationId xmlns:p14="http://schemas.microsoft.com/office/powerpoint/2010/main" val="1193306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0C1F49-83C2-4C04-A1C9-956A3773022E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二到十进制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9EFE7E-1F80-4834-B2FC-57824CB56C8E}"/>
              </a:ext>
            </a:extLst>
          </p:cNvPr>
          <p:cNvSpPr txBox="1"/>
          <p:nvPr/>
        </p:nvSpPr>
        <p:spPr>
          <a:xfrm>
            <a:off x="10452026" y="1786701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FD53D3-CE3B-450D-BCD0-A4C9BCC019A5}"/>
              </a:ext>
            </a:extLst>
          </p:cNvPr>
          <p:cNvSpPr txBox="1"/>
          <p:nvPr/>
        </p:nvSpPr>
        <p:spPr>
          <a:xfrm>
            <a:off x="9105130" y="1772537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9EB460-3441-4FB4-8912-F64ED3F4E58F}"/>
              </a:ext>
            </a:extLst>
          </p:cNvPr>
          <p:cNvSpPr txBox="1"/>
          <p:nvPr/>
        </p:nvSpPr>
        <p:spPr>
          <a:xfrm>
            <a:off x="7560835" y="1785472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D280A98-C4A7-4A2E-B76A-3157E0493FC5}"/>
              </a:ext>
            </a:extLst>
          </p:cNvPr>
          <p:cNvSpPr txBox="1"/>
          <p:nvPr/>
        </p:nvSpPr>
        <p:spPr>
          <a:xfrm>
            <a:off x="6064497" y="1815102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3D6B02B-D0E2-4D09-8853-4304E2F2ABFF}"/>
              </a:ext>
            </a:extLst>
          </p:cNvPr>
          <p:cNvSpPr txBox="1"/>
          <p:nvPr/>
        </p:nvSpPr>
        <p:spPr>
          <a:xfrm>
            <a:off x="5142902" y="1816340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517D3-1B1B-423D-B882-F2EBD5FB0E02}"/>
              </a:ext>
            </a:extLst>
          </p:cNvPr>
          <p:cNvSpPr txBox="1"/>
          <p:nvPr/>
        </p:nvSpPr>
        <p:spPr>
          <a:xfrm>
            <a:off x="3910674" y="1820674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2860226-BB8B-42EC-A3BE-7FA37B66AD6C}"/>
              </a:ext>
            </a:extLst>
          </p:cNvPr>
          <p:cNvSpPr txBox="1"/>
          <p:nvPr/>
        </p:nvSpPr>
        <p:spPr>
          <a:xfrm>
            <a:off x="2308153" y="1816078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CD79974-2625-442C-8475-81805FE66587}"/>
              </a:ext>
            </a:extLst>
          </p:cNvPr>
          <p:cNvSpPr txBox="1"/>
          <p:nvPr/>
        </p:nvSpPr>
        <p:spPr>
          <a:xfrm>
            <a:off x="750883" y="1801154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E646E7-607F-4F03-9878-0609A4A4CB50}"/>
              </a:ext>
            </a:extLst>
          </p:cNvPr>
          <p:cNvSpPr txBox="1"/>
          <p:nvPr/>
        </p:nvSpPr>
        <p:spPr>
          <a:xfrm>
            <a:off x="4299355" y="200551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二进制怎么到十进制？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33ABE37-0844-4096-A564-7E6C807EBDE2}"/>
                  </a:ext>
                </a:extLst>
              </p:cNvPr>
              <p:cNvSpPr txBox="1"/>
              <p:nvPr/>
            </p:nvSpPr>
            <p:spPr>
              <a:xfrm>
                <a:off x="10452026" y="2493905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𝟎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×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𝟏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33ABE37-0844-4096-A564-7E6C807EB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026" y="2493905"/>
                <a:ext cx="1539820" cy="59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6705D9C-4F24-478C-BA9F-C1C5E6836A07}"/>
                  </a:ext>
                </a:extLst>
              </p:cNvPr>
              <p:cNvSpPr txBox="1"/>
              <p:nvPr/>
            </p:nvSpPr>
            <p:spPr>
              <a:xfrm>
                <a:off x="8869181" y="2491193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𝟏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×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6705D9C-4F24-478C-BA9F-C1C5E683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181" y="2491193"/>
                <a:ext cx="1539820" cy="595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029939F-5856-4F39-AAD6-94B7308D014D}"/>
                  </a:ext>
                </a:extLst>
              </p:cNvPr>
              <p:cNvSpPr txBox="1"/>
              <p:nvPr/>
            </p:nvSpPr>
            <p:spPr>
              <a:xfrm>
                <a:off x="7404976" y="2499300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×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029939F-5856-4F39-AAD6-94B7308D0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976" y="2499300"/>
                <a:ext cx="1539820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B8ED66B-BD64-4EB2-9121-BDAE02A368F7}"/>
                  </a:ext>
                </a:extLst>
              </p:cNvPr>
              <p:cNvSpPr txBox="1"/>
              <p:nvPr/>
            </p:nvSpPr>
            <p:spPr>
              <a:xfrm>
                <a:off x="5988606" y="2507292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𝟑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×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𝟏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B8ED66B-BD64-4EB2-9121-BDAE02A3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606" y="2507292"/>
                <a:ext cx="1539820" cy="5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BB437C6-5B45-4090-8272-D2B28EB7E1B9}"/>
                  </a:ext>
                </a:extLst>
              </p:cNvPr>
              <p:cNvSpPr txBox="1"/>
              <p:nvPr/>
            </p:nvSpPr>
            <p:spPr>
              <a:xfrm>
                <a:off x="4643330" y="2503012"/>
                <a:ext cx="1539820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𝟒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×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BB437C6-5B45-4090-8272-D2B28EB7E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330" y="2503012"/>
                <a:ext cx="1539820" cy="594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6E8D7BE-2523-4F34-8B1D-0CE1371D51B6}"/>
                  </a:ext>
                </a:extLst>
              </p:cNvPr>
              <p:cNvSpPr txBox="1"/>
              <p:nvPr/>
            </p:nvSpPr>
            <p:spPr>
              <a:xfrm>
                <a:off x="3290004" y="2484750"/>
                <a:ext cx="1539820" cy="626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𝟓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×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𝟏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6E8D7BE-2523-4F34-8B1D-0CE1371D5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04" y="2484750"/>
                <a:ext cx="1539820" cy="6269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1B74970-0E0D-426F-A420-BDBF845A289F}"/>
                  </a:ext>
                </a:extLst>
              </p:cNvPr>
              <p:cNvSpPr txBox="1"/>
              <p:nvPr/>
            </p:nvSpPr>
            <p:spPr>
              <a:xfrm>
                <a:off x="1820385" y="2496001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𝟔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×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𝟏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1B74970-0E0D-426F-A420-BDBF845A2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385" y="2496001"/>
                <a:ext cx="1539820" cy="595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D55332C-7E41-4757-98DE-1A23ED46EC8B}"/>
                  </a:ext>
                </a:extLst>
              </p:cNvPr>
              <p:cNvSpPr txBox="1"/>
              <p:nvPr/>
            </p:nvSpPr>
            <p:spPr>
              <a:xfrm>
                <a:off x="279453" y="2481077"/>
                <a:ext cx="1539820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  <a:ea typeface="庞门正道标题体" panose="02010600030101010101" pitchFamily="2" charset="-122"/>
                              <a:cs typeface="全字库正楷体" panose="02010604000101010101" pitchFamily="2" charset="-122"/>
                            </a:rPr>
                            <m:t>𝟕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×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全字库正楷体" panose="02010604000101010101" pitchFamily="2" charset="-122"/>
                        </a:rPr>
                        <m:t>𝟏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D55332C-7E41-4757-98DE-1A23ED46E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53" y="2481077"/>
                <a:ext cx="1539820" cy="5936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230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0C1F49-83C2-4C04-A1C9-956A3773022E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二到十进制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9EFE7E-1F80-4834-B2FC-57824CB56C8E}"/>
              </a:ext>
            </a:extLst>
          </p:cNvPr>
          <p:cNvSpPr txBox="1"/>
          <p:nvPr/>
        </p:nvSpPr>
        <p:spPr>
          <a:xfrm>
            <a:off x="10452026" y="1786701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FD53D3-CE3B-450D-BCD0-A4C9BCC019A5}"/>
              </a:ext>
            </a:extLst>
          </p:cNvPr>
          <p:cNvSpPr txBox="1"/>
          <p:nvPr/>
        </p:nvSpPr>
        <p:spPr>
          <a:xfrm>
            <a:off x="9105130" y="1772537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9EB460-3441-4FB4-8912-F64ED3F4E58F}"/>
              </a:ext>
            </a:extLst>
          </p:cNvPr>
          <p:cNvSpPr txBox="1"/>
          <p:nvPr/>
        </p:nvSpPr>
        <p:spPr>
          <a:xfrm>
            <a:off x="7560835" y="1785472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D280A98-C4A7-4A2E-B76A-3157E0493FC5}"/>
              </a:ext>
            </a:extLst>
          </p:cNvPr>
          <p:cNvSpPr txBox="1"/>
          <p:nvPr/>
        </p:nvSpPr>
        <p:spPr>
          <a:xfrm>
            <a:off x="6064497" y="1815102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3D6B02B-D0E2-4D09-8853-4304E2F2ABFF}"/>
              </a:ext>
            </a:extLst>
          </p:cNvPr>
          <p:cNvSpPr txBox="1"/>
          <p:nvPr/>
        </p:nvSpPr>
        <p:spPr>
          <a:xfrm>
            <a:off x="5142902" y="1816340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517D3-1B1B-423D-B882-F2EBD5FB0E02}"/>
              </a:ext>
            </a:extLst>
          </p:cNvPr>
          <p:cNvSpPr txBox="1"/>
          <p:nvPr/>
        </p:nvSpPr>
        <p:spPr>
          <a:xfrm>
            <a:off x="3910674" y="1820674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2860226-BB8B-42EC-A3BE-7FA37B66AD6C}"/>
              </a:ext>
            </a:extLst>
          </p:cNvPr>
          <p:cNvSpPr txBox="1"/>
          <p:nvPr/>
        </p:nvSpPr>
        <p:spPr>
          <a:xfrm>
            <a:off x="2308153" y="1816078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CD79974-2625-442C-8475-81805FE66587}"/>
              </a:ext>
            </a:extLst>
          </p:cNvPr>
          <p:cNvSpPr txBox="1"/>
          <p:nvPr/>
        </p:nvSpPr>
        <p:spPr>
          <a:xfrm>
            <a:off x="750883" y="1801154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E646E7-607F-4F03-9878-0609A4A4CB50}"/>
              </a:ext>
            </a:extLst>
          </p:cNvPr>
          <p:cNvSpPr txBox="1"/>
          <p:nvPr/>
        </p:nvSpPr>
        <p:spPr>
          <a:xfrm>
            <a:off x="4299355" y="200551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二进制怎么到十进制？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33ABE37-0844-4096-A564-7E6C807EBDE2}"/>
                  </a:ext>
                </a:extLst>
              </p:cNvPr>
              <p:cNvSpPr txBox="1"/>
              <p:nvPr/>
            </p:nvSpPr>
            <p:spPr>
              <a:xfrm>
                <a:off x="10452026" y="2493905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𝟏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33ABE37-0844-4096-A564-7E6C807EB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026" y="2493905"/>
                <a:ext cx="1539820" cy="59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6705D9C-4F24-478C-BA9F-C1C5E6836A07}"/>
                  </a:ext>
                </a:extLst>
              </p:cNvPr>
              <p:cNvSpPr txBox="1"/>
              <p:nvPr/>
            </p:nvSpPr>
            <p:spPr>
              <a:xfrm>
                <a:off x="8869181" y="2491193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6705D9C-4F24-478C-BA9F-C1C5E683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181" y="2491193"/>
                <a:ext cx="1539820" cy="595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029939F-5856-4F39-AAD6-94B7308D014D}"/>
                  </a:ext>
                </a:extLst>
              </p:cNvPr>
              <p:cNvSpPr txBox="1"/>
              <p:nvPr/>
            </p:nvSpPr>
            <p:spPr>
              <a:xfrm>
                <a:off x="7404976" y="2499300"/>
                <a:ext cx="15398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029939F-5856-4F39-AAD6-94B7308D0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976" y="2499300"/>
                <a:ext cx="153982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B8ED66B-BD64-4EB2-9121-BDAE02A368F7}"/>
                  </a:ext>
                </a:extLst>
              </p:cNvPr>
              <p:cNvSpPr txBox="1"/>
              <p:nvPr/>
            </p:nvSpPr>
            <p:spPr>
              <a:xfrm>
                <a:off x="5988606" y="2507292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𝟖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B8ED66B-BD64-4EB2-9121-BDAE02A3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606" y="2507292"/>
                <a:ext cx="1539820" cy="5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BB437C6-5B45-4090-8272-D2B28EB7E1B9}"/>
                  </a:ext>
                </a:extLst>
              </p:cNvPr>
              <p:cNvSpPr txBox="1"/>
              <p:nvPr/>
            </p:nvSpPr>
            <p:spPr>
              <a:xfrm>
                <a:off x="4643330" y="2503012"/>
                <a:ext cx="1539820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BB437C6-5B45-4090-8272-D2B28EB7E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330" y="2503012"/>
                <a:ext cx="1539820" cy="594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6E8D7BE-2523-4F34-8B1D-0CE1371D51B6}"/>
                  </a:ext>
                </a:extLst>
              </p:cNvPr>
              <p:cNvSpPr txBox="1"/>
              <p:nvPr/>
            </p:nvSpPr>
            <p:spPr>
              <a:xfrm>
                <a:off x="3290004" y="2484750"/>
                <a:ext cx="15398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𝟑𝟐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6E8D7BE-2523-4F34-8B1D-0CE1371D5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04" y="2484750"/>
                <a:ext cx="153982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1B74970-0E0D-426F-A420-BDBF845A289F}"/>
                  </a:ext>
                </a:extLst>
              </p:cNvPr>
              <p:cNvSpPr txBox="1"/>
              <p:nvPr/>
            </p:nvSpPr>
            <p:spPr>
              <a:xfrm>
                <a:off x="1820385" y="2496001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𝟔𝟒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1B74970-0E0D-426F-A420-BDBF845A2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385" y="2496001"/>
                <a:ext cx="1539820" cy="595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D55332C-7E41-4757-98DE-1A23ED46EC8B}"/>
                  </a:ext>
                </a:extLst>
              </p:cNvPr>
              <p:cNvSpPr txBox="1"/>
              <p:nvPr/>
            </p:nvSpPr>
            <p:spPr>
              <a:xfrm>
                <a:off x="279453" y="2481077"/>
                <a:ext cx="1539820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𝟏𝟐𝟖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D55332C-7E41-4757-98DE-1A23ED46E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53" y="2481077"/>
                <a:ext cx="1539820" cy="5936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F167E0D-887A-4DFE-9D59-F0BDD583BDF9}"/>
              </a:ext>
            </a:extLst>
          </p:cNvPr>
          <p:cNvSpPr txBox="1"/>
          <p:nvPr/>
        </p:nvSpPr>
        <p:spPr>
          <a:xfrm>
            <a:off x="1512782" y="2518409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64C53DC-7D1D-4011-9473-8549AF18C783}"/>
              </a:ext>
            </a:extLst>
          </p:cNvPr>
          <p:cNvSpPr txBox="1"/>
          <p:nvPr/>
        </p:nvSpPr>
        <p:spPr>
          <a:xfrm>
            <a:off x="3081016" y="2522082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E59E09-5EE1-4087-B9B2-C77D47C05D1F}"/>
              </a:ext>
            </a:extLst>
          </p:cNvPr>
          <p:cNvSpPr txBox="1"/>
          <p:nvPr/>
        </p:nvSpPr>
        <p:spPr>
          <a:xfrm>
            <a:off x="4436382" y="2507158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762196-7719-40C4-B446-1A616FFAC8A9}"/>
              </a:ext>
            </a:extLst>
          </p:cNvPr>
          <p:cNvSpPr txBox="1"/>
          <p:nvPr/>
        </p:nvSpPr>
        <p:spPr>
          <a:xfrm>
            <a:off x="5742199" y="248107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8AB816-99DD-4F04-ACD1-A53E427EE0FC}"/>
              </a:ext>
            </a:extLst>
          </p:cNvPr>
          <p:cNvSpPr txBox="1"/>
          <p:nvPr/>
        </p:nvSpPr>
        <p:spPr>
          <a:xfrm>
            <a:off x="7122413" y="2489926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1AE847-8302-40C5-AF17-1378D3F241CC}"/>
              </a:ext>
            </a:extLst>
          </p:cNvPr>
          <p:cNvSpPr txBox="1"/>
          <p:nvPr/>
        </p:nvSpPr>
        <p:spPr>
          <a:xfrm>
            <a:off x="8619208" y="2518409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58AC20F-1D4D-41D5-8AF3-AB124A87EEBC}"/>
              </a:ext>
            </a:extLst>
          </p:cNvPr>
          <p:cNvSpPr txBox="1"/>
          <p:nvPr/>
        </p:nvSpPr>
        <p:spPr>
          <a:xfrm>
            <a:off x="10164667" y="2518409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251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8" grpId="0"/>
      <p:bldP spid="29" grpId="0"/>
      <p:bldP spid="30" grpId="0"/>
      <p:bldP spid="31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0C1F49-83C2-4C04-A1C9-956A3773022E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二到十进制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9EFE7E-1F80-4834-B2FC-57824CB56C8E}"/>
              </a:ext>
            </a:extLst>
          </p:cNvPr>
          <p:cNvSpPr txBox="1"/>
          <p:nvPr/>
        </p:nvSpPr>
        <p:spPr>
          <a:xfrm>
            <a:off x="10452026" y="1786701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FD53D3-CE3B-450D-BCD0-A4C9BCC019A5}"/>
              </a:ext>
            </a:extLst>
          </p:cNvPr>
          <p:cNvSpPr txBox="1"/>
          <p:nvPr/>
        </p:nvSpPr>
        <p:spPr>
          <a:xfrm>
            <a:off x="9105130" y="1772537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9EB460-3441-4FB4-8912-F64ED3F4E58F}"/>
              </a:ext>
            </a:extLst>
          </p:cNvPr>
          <p:cNvSpPr txBox="1"/>
          <p:nvPr/>
        </p:nvSpPr>
        <p:spPr>
          <a:xfrm>
            <a:off x="7560835" y="1785472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D280A98-C4A7-4A2E-B76A-3157E0493FC5}"/>
              </a:ext>
            </a:extLst>
          </p:cNvPr>
          <p:cNvSpPr txBox="1"/>
          <p:nvPr/>
        </p:nvSpPr>
        <p:spPr>
          <a:xfrm>
            <a:off x="6064497" y="1815102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3D6B02B-D0E2-4D09-8853-4304E2F2ABFF}"/>
              </a:ext>
            </a:extLst>
          </p:cNvPr>
          <p:cNvSpPr txBox="1"/>
          <p:nvPr/>
        </p:nvSpPr>
        <p:spPr>
          <a:xfrm>
            <a:off x="5142902" y="1816340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517D3-1B1B-423D-B882-F2EBD5FB0E02}"/>
              </a:ext>
            </a:extLst>
          </p:cNvPr>
          <p:cNvSpPr txBox="1"/>
          <p:nvPr/>
        </p:nvSpPr>
        <p:spPr>
          <a:xfrm>
            <a:off x="3910674" y="1820674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2860226-BB8B-42EC-A3BE-7FA37B66AD6C}"/>
              </a:ext>
            </a:extLst>
          </p:cNvPr>
          <p:cNvSpPr txBox="1"/>
          <p:nvPr/>
        </p:nvSpPr>
        <p:spPr>
          <a:xfrm>
            <a:off x="2308153" y="1816078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CD79974-2625-442C-8475-81805FE66587}"/>
              </a:ext>
            </a:extLst>
          </p:cNvPr>
          <p:cNvSpPr txBox="1"/>
          <p:nvPr/>
        </p:nvSpPr>
        <p:spPr>
          <a:xfrm>
            <a:off x="750883" y="1801154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E646E7-607F-4F03-9878-0609A4A4CB50}"/>
              </a:ext>
            </a:extLst>
          </p:cNvPr>
          <p:cNvSpPr txBox="1"/>
          <p:nvPr/>
        </p:nvSpPr>
        <p:spPr>
          <a:xfrm>
            <a:off x="4299355" y="200551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二进制怎么到十进制？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33ABE37-0844-4096-A564-7E6C807EBDE2}"/>
                  </a:ext>
                </a:extLst>
              </p:cNvPr>
              <p:cNvSpPr txBox="1"/>
              <p:nvPr/>
            </p:nvSpPr>
            <p:spPr>
              <a:xfrm>
                <a:off x="5732274" y="4390064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33ABE37-0844-4096-A564-7E6C807EB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274" y="4390064"/>
                <a:ext cx="1539820" cy="59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6705D9C-4F24-478C-BA9F-C1C5E6836A07}"/>
                  </a:ext>
                </a:extLst>
              </p:cNvPr>
              <p:cNvSpPr txBox="1"/>
              <p:nvPr/>
            </p:nvSpPr>
            <p:spPr>
              <a:xfrm>
                <a:off x="5710580" y="4462020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6705D9C-4F24-478C-BA9F-C1C5E683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580" y="4462020"/>
                <a:ext cx="1539820" cy="595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B8ED66B-BD64-4EB2-9121-BDAE02A368F7}"/>
                  </a:ext>
                </a:extLst>
              </p:cNvPr>
              <p:cNvSpPr txBox="1"/>
              <p:nvPr/>
            </p:nvSpPr>
            <p:spPr>
              <a:xfrm>
                <a:off x="5391546" y="4365894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𝟖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B8ED66B-BD64-4EB2-9121-BDAE02A3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546" y="4365894"/>
                <a:ext cx="1539820" cy="5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BB437C6-5B45-4090-8272-D2B28EB7E1B9}"/>
                  </a:ext>
                </a:extLst>
              </p:cNvPr>
              <p:cNvSpPr txBox="1"/>
              <p:nvPr/>
            </p:nvSpPr>
            <p:spPr>
              <a:xfrm>
                <a:off x="5398777" y="4354807"/>
                <a:ext cx="1539820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BB437C6-5B45-4090-8272-D2B28EB7E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77" y="4354807"/>
                <a:ext cx="1539820" cy="594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6E8D7BE-2523-4F34-8B1D-0CE1371D51B6}"/>
                  </a:ext>
                </a:extLst>
              </p:cNvPr>
              <p:cNvSpPr txBox="1"/>
              <p:nvPr/>
            </p:nvSpPr>
            <p:spPr>
              <a:xfrm>
                <a:off x="5355388" y="4266452"/>
                <a:ext cx="15398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𝟑𝟐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6E8D7BE-2523-4F34-8B1D-0CE1371D5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388" y="4266452"/>
                <a:ext cx="153982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1B74970-0E0D-426F-A420-BDBF845A289F}"/>
                  </a:ext>
                </a:extLst>
              </p:cNvPr>
              <p:cNvSpPr txBox="1"/>
              <p:nvPr/>
            </p:nvSpPr>
            <p:spPr>
              <a:xfrm>
                <a:off x="5413240" y="4325064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𝟔𝟒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1B74970-0E0D-426F-A420-BDBF845A2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240" y="4325064"/>
                <a:ext cx="1539820" cy="595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D55332C-7E41-4757-98DE-1A23ED46EC8B}"/>
                  </a:ext>
                </a:extLst>
              </p:cNvPr>
              <p:cNvSpPr txBox="1"/>
              <p:nvPr/>
            </p:nvSpPr>
            <p:spPr>
              <a:xfrm>
                <a:off x="5384314" y="4319502"/>
                <a:ext cx="1539820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𝟏𝟐𝟖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D55332C-7E41-4757-98DE-1A23ED46E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314" y="4319502"/>
                <a:ext cx="1539820" cy="5936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F167E0D-887A-4DFE-9D59-F0BDD583BDF9}"/>
              </a:ext>
            </a:extLst>
          </p:cNvPr>
          <p:cNvSpPr txBox="1"/>
          <p:nvPr/>
        </p:nvSpPr>
        <p:spPr>
          <a:xfrm>
            <a:off x="5857549" y="4328351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64C53DC-7D1D-4011-9473-8549AF18C783}"/>
              </a:ext>
            </a:extLst>
          </p:cNvPr>
          <p:cNvSpPr txBox="1"/>
          <p:nvPr/>
        </p:nvSpPr>
        <p:spPr>
          <a:xfrm>
            <a:off x="5857549" y="4311632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E59E09-5EE1-4087-B9B2-C77D47C05D1F}"/>
              </a:ext>
            </a:extLst>
          </p:cNvPr>
          <p:cNvSpPr txBox="1"/>
          <p:nvPr/>
        </p:nvSpPr>
        <p:spPr>
          <a:xfrm>
            <a:off x="5818090" y="4491150"/>
            <a:ext cx="4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762196-7719-40C4-B446-1A616FFAC8A9}"/>
              </a:ext>
            </a:extLst>
          </p:cNvPr>
          <p:cNvSpPr txBox="1"/>
          <p:nvPr/>
        </p:nvSpPr>
        <p:spPr>
          <a:xfrm>
            <a:off x="5837819" y="459911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8AB816-99DD-4F04-ACD1-A53E427EE0FC}"/>
              </a:ext>
            </a:extLst>
          </p:cNvPr>
          <p:cNvSpPr txBox="1"/>
          <p:nvPr/>
        </p:nvSpPr>
        <p:spPr>
          <a:xfrm>
            <a:off x="6022119" y="4270802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1AE847-8302-40C5-AF17-1378D3F241CC}"/>
              </a:ext>
            </a:extLst>
          </p:cNvPr>
          <p:cNvSpPr txBox="1"/>
          <p:nvPr/>
        </p:nvSpPr>
        <p:spPr>
          <a:xfrm>
            <a:off x="5915930" y="4281889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58AC20F-1D4D-41D5-8AF3-AB124A87EEBC}"/>
              </a:ext>
            </a:extLst>
          </p:cNvPr>
          <p:cNvSpPr txBox="1"/>
          <p:nvPr/>
        </p:nvSpPr>
        <p:spPr>
          <a:xfrm>
            <a:off x="6014887" y="4394745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+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33B600-A474-442B-8092-F1528E0EDEC0}"/>
                  </a:ext>
                </a:extLst>
              </p:cNvPr>
              <p:cNvSpPr txBox="1"/>
              <p:nvPr/>
            </p:nvSpPr>
            <p:spPr>
              <a:xfrm>
                <a:off x="5688886" y="4553261"/>
                <a:ext cx="153982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庞门正道标题体" panose="02010600030101010101" pitchFamily="2" charset="-122"/>
                          <a:cs typeface="全字库正楷体" panose="02010604000101010101" pitchFamily="2" charset="-122"/>
                        </a:rPr>
                        <m:t>𝟏</m:t>
                      </m:r>
                    </m:oMath>
                  </m:oMathPara>
                </a14:m>
                <a:endParaRPr lang="en-US" altLang="zh-CN" sz="32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全字库正楷体" panose="0201060400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33B600-A474-442B-8092-F1528E0ED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886" y="4553261"/>
                <a:ext cx="1539820" cy="5959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674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0C1F49-83C2-4C04-A1C9-956A3773022E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二到十进制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E646E7-607F-4F03-9878-0609A4A4CB50}"/>
              </a:ext>
            </a:extLst>
          </p:cNvPr>
          <p:cNvSpPr txBox="1"/>
          <p:nvPr/>
        </p:nvSpPr>
        <p:spPr>
          <a:xfrm>
            <a:off x="4299355" y="200551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二进制怎么到十进制？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BBF29D-F42C-4DA3-868C-B85077A2D3EE}"/>
              </a:ext>
            </a:extLst>
          </p:cNvPr>
          <p:cNvSpPr txBox="1"/>
          <p:nvPr/>
        </p:nvSpPr>
        <p:spPr>
          <a:xfrm>
            <a:off x="5590134" y="4456886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233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A55190-CEC2-4C27-994C-6E55E3CE66AA}"/>
              </a:ext>
            </a:extLst>
          </p:cNvPr>
          <p:cNvSpPr txBox="1"/>
          <p:nvPr/>
        </p:nvSpPr>
        <p:spPr>
          <a:xfrm>
            <a:off x="6422575" y="2407998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A18B76-0B61-4F2C-BF29-A5F7BFC15D62}"/>
              </a:ext>
            </a:extLst>
          </p:cNvPr>
          <p:cNvSpPr txBox="1"/>
          <p:nvPr/>
        </p:nvSpPr>
        <p:spPr>
          <a:xfrm>
            <a:off x="6157854" y="2407750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6B5A53-A003-4CD3-9A38-C4A3746BBF71}"/>
              </a:ext>
            </a:extLst>
          </p:cNvPr>
          <p:cNvSpPr txBox="1"/>
          <p:nvPr/>
        </p:nvSpPr>
        <p:spPr>
          <a:xfrm>
            <a:off x="5828571" y="2406810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9C2E8D-6D37-45A8-A6E0-FE78C535987A}"/>
              </a:ext>
            </a:extLst>
          </p:cNvPr>
          <p:cNvSpPr txBox="1"/>
          <p:nvPr/>
        </p:nvSpPr>
        <p:spPr>
          <a:xfrm>
            <a:off x="5590134" y="2405043"/>
            <a:ext cx="106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26238C-397D-4B6B-9EBD-BE8543C2648D}"/>
              </a:ext>
            </a:extLst>
          </p:cNvPr>
          <p:cNvSpPr txBox="1"/>
          <p:nvPr/>
        </p:nvSpPr>
        <p:spPr>
          <a:xfrm>
            <a:off x="5659859" y="2401114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0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B63E48-CFAD-48D8-B2F5-4D0B2934FC9D}"/>
              </a:ext>
            </a:extLst>
          </p:cNvPr>
          <p:cNvSpPr txBox="1"/>
          <p:nvPr/>
        </p:nvSpPr>
        <p:spPr>
          <a:xfrm>
            <a:off x="5512885" y="2407891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72D296-E108-483E-BDC5-4F5A9BF9DE3E}"/>
              </a:ext>
            </a:extLst>
          </p:cNvPr>
          <p:cNvSpPr txBox="1"/>
          <p:nvPr/>
        </p:nvSpPr>
        <p:spPr>
          <a:xfrm>
            <a:off x="5361379" y="2402336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FF230B-4FE1-479E-A864-F7ACBB63FBCB}"/>
              </a:ext>
            </a:extLst>
          </p:cNvPr>
          <p:cNvSpPr txBox="1"/>
          <p:nvPr/>
        </p:nvSpPr>
        <p:spPr>
          <a:xfrm>
            <a:off x="5209873" y="2402337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全字库正楷体" panose="02010604000101010101" pitchFamily="2" charset="-122"/>
              </a:rPr>
              <a:t>1</a:t>
            </a:r>
            <a:endParaRPr lang="zh-CN" altLang="en-US" sz="3200" b="1" dirty="0">
              <a:latin typeface="庞门正道标题体" panose="02010600030101010101" pitchFamily="2" charset="-122"/>
              <a:ea typeface="庞门正道标题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AE39B43-7961-41EA-915B-343D9C8D6879}"/>
              </a:ext>
            </a:extLst>
          </p:cNvPr>
          <p:cNvCxnSpPr>
            <a:endCxn id="6" idx="0"/>
          </p:cNvCxnSpPr>
          <p:nvPr/>
        </p:nvCxnSpPr>
        <p:spPr>
          <a:xfrm>
            <a:off x="6096000" y="3080084"/>
            <a:ext cx="28095" cy="13768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4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3A2370-DA51-4DAB-BE61-73C631E80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52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500">
        <p14:reveal dir="r"/>
      </p:transition>
    </mc:Choice>
    <mc:Fallback>
      <p:transition spd="slow" advTm="5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87D1D39-B7A7-465E-A38E-47F426D53E44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编程代码实现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3BDE67-4590-4A8E-A5D4-EB8CC4E05038}"/>
              </a:ext>
            </a:extLst>
          </p:cNvPr>
          <p:cNvSpPr txBox="1"/>
          <p:nvPr/>
        </p:nvSpPr>
        <p:spPr>
          <a:xfrm>
            <a:off x="263689" y="84688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十六进制也是同理，代码实现如下：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20B074-6BC2-4C0B-89A0-C74951867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70" y="3360653"/>
            <a:ext cx="8676190" cy="3076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E2A3DE-9025-4D4B-9172-46B12FC60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70" y="1294185"/>
            <a:ext cx="8146180" cy="2056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 descr="图示, 示意图&#10;&#10;描述已自动生成">
            <a:extLst>
              <a:ext uri="{FF2B5EF4-FFF2-40B4-BE49-F238E27FC236}">
                <a16:creationId xmlns:a16="http://schemas.microsoft.com/office/drawing/2014/main" id="{B77F9678-9FA2-40FD-A881-1A4D05D3F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30" y="228600"/>
            <a:ext cx="2209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12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4BE353-A618-473E-B302-CB6B049D79AF}"/>
              </a:ext>
            </a:extLst>
          </p:cNvPr>
          <p:cNvSpPr txBox="1"/>
          <p:nvPr/>
        </p:nvSpPr>
        <p:spPr>
          <a:xfrm>
            <a:off x="196948" y="84688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按照刚才的代码我们加密出来的文本是这样的：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BFE360-0768-416E-B0F6-89463FCCC44A}"/>
              </a:ext>
            </a:extLst>
          </p:cNvPr>
          <p:cNvSpPr txBox="1"/>
          <p:nvPr/>
        </p:nvSpPr>
        <p:spPr>
          <a:xfrm>
            <a:off x="4849505" y="162212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你好！很高兴认识你！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E91AB0-E51D-408D-9D46-BDFD0661C911}"/>
              </a:ext>
            </a:extLst>
          </p:cNvPr>
          <p:cNvSpPr txBox="1"/>
          <p:nvPr/>
        </p:nvSpPr>
        <p:spPr>
          <a:xfrm>
            <a:off x="4849505" y="2373552"/>
            <a:ext cx="30813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卡卡(丘卡)丘卡皮皮卡丘</a:t>
            </a:r>
            <a:endParaRPr lang="en-US" altLang="zh-CN" dirty="0"/>
          </a:p>
          <a:p>
            <a:r>
              <a:rPr lang="zh-CN" altLang="en-US" dirty="0"/>
              <a:t>丘皮(皮卡)(丘丘)(卡丘)卡丘</a:t>
            </a:r>
            <a:endParaRPr lang="en-US" altLang="zh-CN" dirty="0"/>
          </a:p>
          <a:p>
            <a:r>
              <a:rPr lang="zh-CN" altLang="en-US" dirty="0"/>
              <a:t>(丘卡)(丘卡)皮皮皮卡卡丘</a:t>
            </a:r>
            <a:endParaRPr lang="en-US" altLang="zh-CN" dirty="0"/>
          </a:p>
          <a:p>
            <a:r>
              <a:rPr lang="zh-CN" altLang="en-US" dirty="0"/>
              <a:t>丘皮(丘卡)(皮皮)(皮皮)卡丘</a:t>
            </a:r>
            <a:endParaRPr lang="en-US" altLang="zh-CN" dirty="0"/>
          </a:p>
          <a:p>
            <a:r>
              <a:rPr lang="zh-CN" altLang="en-US" dirty="0"/>
              <a:t>(皮卡)(皮丘)(卡丘)(皮皮)卡丘</a:t>
            </a:r>
            <a:endParaRPr lang="en-US" altLang="zh-CN" dirty="0"/>
          </a:p>
          <a:p>
            <a:r>
              <a:rPr lang="zh-CN" altLang="en-US" dirty="0"/>
              <a:t>丘皮皮卡(丘丘)卡卡卡丘</a:t>
            </a:r>
            <a:endParaRPr lang="en-US" altLang="zh-CN" dirty="0"/>
          </a:p>
          <a:p>
            <a:r>
              <a:rPr lang="zh-CN" altLang="en-US" dirty="0"/>
              <a:t>(皮皮)(卡皮)(皮丘)卡卡卡丘</a:t>
            </a:r>
            <a:endParaRPr lang="en-US" altLang="zh-CN" dirty="0"/>
          </a:p>
          <a:p>
            <a:r>
              <a:rPr lang="zh-CN" altLang="en-US" dirty="0"/>
              <a:t>(皮皮)(卡皮)(卡卡)丘卡卡丘</a:t>
            </a:r>
            <a:endParaRPr lang="en-US" altLang="zh-CN" dirty="0"/>
          </a:p>
          <a:p>
            <a:r>
              <a:rPr lang="zh-CN" altLang="en-US" dirty="0"/>
              <a:t>卡卡(丘卡)丘卡皮皮卡丘</a:t>
            </a:r>
            <a:endParaRPr lang="en-US" altLang="zh-CN" dirty="0"/>
          </a:p>
          <a:p>
            <a:r>
              <a:rPr lang="zh-CN" altLang="en-US" dirty="0"/>
              <a:t>(丘卡)(丘卡)皮皮皮卡卡丘</a:t>
            </a:r>
          </a:p>
        </p:txBody>
      </p:sp>
    </p:spTree>
    <p:extLst>
      <p:ext uri="{BB962C8B-B14F-4D97-AF65-F5344CB8AC3E}">
        <p14:creationId xmlns:p14="http://schemas.microsoft.com/office/powerpoint/2010/main" val="408286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4BE353-A618-473E-B302-CB6B049D79AF}"/>
              </a:ext>
            </a:extLst>
          </p:cNvPr>
          <p:cNvSpPr txBox="1"/>
          <p:nvPr/>
        </p:nvSpPr>
        <p:spPr>
          <a:xfrm>
            <a:off x="196948" y="84688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按照刚才的代码我们加密出来的文本是这样的：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E91AB0-E51D-408D-9D46-BDFD0661C911}"/>
              </a:ext>
            </a:extLst>
          </p:cNvPr>
          <p:cNvSpPr txBox="1"/>
          <p:nvPr/>
        </p:nvSpPr>
        <p:spPr>
          <a:xfrm>
            <a:off x="3081208" y="1997839"/>
            <a:ext cx="30813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卡卡(丘卡)丘卡皮皮卡丘</a:t>
            </a:r>
            <a:endParaRPr lang="en-US" altLang="zh-CN" dirty="0"/>
          </a:p>
          <a:p>
            <a:r>
              <a:rPr lang="zh-CN" altLang="en-US" dirty="0"/>
              <a:t>丘皮(皮卡)(丘丘)(卡丘)卡丘</a:t>
            </a:r>
            <a:endParaRPr lang="en-US" altLang="zh-CN" dirty="0"/>
          </a:p>
          <a:p>
            <a:r>
              <a:rPr lang="zh-CN" altLang="en-US" dirty="0"/>
              <a:t>(丘卡)(丘卡)皮皮皮卡卡丘</a:t>
            </a:r>
            <a:endParaRPr lang="en-US" altLang="zh-CN" dirty="0"/>
          </a:p>
          <a:p>
            <a:r>
              <a:rPr lang="zh-CN" altLang="en-US" dirty="0"/>
              <a:t>丘皮(丘卡)(皮皮)(皮皮)卡丘</a:t>
            </a:r>
            <a:endParaRPr lang="en-US" altLang="zh-CN" dirty="0"/>
          </a:p>
          <a:p>
            <a:r>
              <a:rPr lang="zh-CN" altLang="en-US" dirty="0"/>
              <a:t>(皮卡)(皮丘)(卡丘)(皮皮)卡丘</a:t>
            </a:r>
            <a:endParaRPr lang="en-US" altLang="zh-CN" dirty="0"/>
          </a:p>
          <a:p>
            <a:r>
              <a:rPr lang="zh-CN" altLang="en-US" dirty="0"/>
              <a:t>丘皮皮卡(丘丘)卡卡卡丘</a:t>
            </a:r>
            <a:endParaRPr lang="en-US" altLang="zh-CN" dirty="0"/>
          </a:p>
          <a:p>
            <a:r>
              <a:rPr lang="zh-CN" altLang="en-US" dirty="0"/>
              <a:t>(皮皮)(卡皮)(皮丘)卡卡卡丘</a:t>
            </a:r>
            <a:endParaRPr lang="en-US" altLang="zh-CN" dirty="0"/>
          </a:p>
          <a:p>
            <a:r>
              <a:rPr lang="zh-CN" altLang="en-US" dirty="0"/>
              <a:t>(皮皮)(卡皮)(卡卡)丘卡卡丘</a:t>
            </a:r>
            <a:endParaRPr lang="en-US" altLang="zh-CN" dirty="0"/>
          </a:p>
          <a:p>
            <a:r>
              <a:rPr lang="zh-CN" altLang="en-US" dirty="0"/>
              <a:t>卡卡(丘卡)丘卡皮皮卡丘</a:t>
            </a:r>
            <a:endParaRPr lang="en-US" altLang="zh-CN" dirty="0"/>
          </a:p>
          <a:p>
            <a:r>
              <a:rPr lang="zh-CN" altLang="en-US" dirty="0"/>
              <a:t>(丘卡)(丘卡)皮皮皮卡卡丘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8CFCACB-2324-4277-A7DB-6189865A5DAF}"/>
              </a:ext>
            </a:extLst>
          </p:cNvPr>
          <p:cNvCxnSpPr/>
          <p:nvPr/>
        </p:nvCxnSpPr>
        <p:spPr>
          <a:xfrm>
            <a:off x="3114675" y="2305050"/>
            <a:ext cx="43148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E9DC45F-4AFF-46AB-B563-C991C0A9EC41}"/>
              </a:ext>
            </a:extLst>
          </p:cNvPr>
          <p:cNvSpPr txBox="1"/>
          <p:nvPr/>
        </p:nvSpPr>
        <p:spPr>
          <a:xfrm>
            <a:off x="7021821" y="19049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  <a:cs typeface="文泉驿等宽微米黑" panose="020B0606030804020204" pitchFamily="34" charset="-122"/>
              </a:rPr>
              <a:t>你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D1B1999-B6C9-40DE-85E9-07C83523EFC8}"/>
              </a:ext>
            </a:extLst>
          </p:cNvPr>
          <p:cNvCxnSpPr/>
          <p:nvPr/>
        </p:nvCxnSpPr>
        <p:spPr>
          <a:xfrm>
            <a:off x="3114675" y="2619375"/>
            <a:ext cx="43148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604FE6C-5F6E-4913-BB54-B40489BF0CF4}"/>
              </a:ext>
            </a:extLst>
          </p:cNvPr>
          <p:cNvSpPr txBox="1"/>
          <p:nvPr/>
        </p:nvSpPr>
        <p:spPr>
          <a:xfrm>
            <a:off x="7021821" y="225736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  <a:cs typeface="文泉驿等宽微米黑" panose="020B0606030804020204" pitchFamily="34" charset="-122"/>
              </a:rPr>
              <a:t>好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61A4715-02C2-4267-9A6C-720691E62D52}"/>
              </a:ext>
            </a:extLst>
          </p:cNvPr>
          <p:cNvCxnSpPr/>
          <p:nvPr/>
        </p:nvCxnSpPr>
        <p:spPr>
          <a:xfrm>
            <a:off x="3133725" y="2876550"/>
            <a:ext cx="43148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DCF9002-2381-4018-8451-DD01E4824CE8}"/>
              </a:ext>
            </a:extLst>
          </p:cNvPr>
          <p:cNvSpPr txBox="1"/>
          <p:nvPr/>
        </p:nvSpPr>
        <p:spPr>
          <a:xfrm>
            <a:off x="7040871" y="2562165"/>
            <a:ext cx="256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+mj-ea"/>
                <a:ea typeface="+mj-ea"/>
                <a:cs typeface="文泉驿等宽微米黑" panose="020B0606030804020204" pitchFamily="34" charset="-122"/>
              </a:rPr>
              <a:t>!</a:t>
            </a:r>
            <a:endParaRPr lang="zh-CN" altLang="en-US" sz="2000" dirty="0">
              <a:latin typeface="+mj-ea"/>
              <a:ea typeface="+mj-ea"/>
              <a:cs typeface="文泉驿等宽微米黑" panose="020B06060308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97ED5F2-92B9-4304-9ADA-1341CAE58ED4}"/>
              </a:ext>
            </a:extLst>
          </p:cNvPr>
          <p:cNvCxnSpPr/>
          <p:nvPr/>
        </p:nvCxnSpPr>
        <p:spPr>
          <a:xfrm>
            <a:off x="3133725" y="3162239"/>
            <a:ext cx="43148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FE30496-1B09-47CA-81F1-753B6A76DB81}"/>
              </a:ext>
            </a:extLst>
          </p:cNvPr>
          <p:cNvSpPr txBox="1"/>
          <p:nvPr/>
        </p:nvSpPr>
        <p:spPr>
          <a:xfrm>
            <a:off x="7040871" y="281927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  <a:cs typeface="文泉驿等宽微米黑" panose="020B0606030804020204" pitchFamily="34" charset="-122"/>
              </a:rPr>
              <a:t>很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B80E11A-852D-4862-A5E4-08076A6911AC}"/>
              </a:ext>
            </a:extLst>
          </p:cNvPr>
          <p:cNvCxnSpPr/>
          <p:nvPr/>
        </p:nvCxnSpPr>
        <p:spPr>
          <a:xfrm>
            <a:off x="3114675" y="3438464"/>
            <a:ext cx="43148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323B90-891D-4066-86C0-D205E93CD96E}"/>
              </a:ext>
            </a:extLst>
          </p:cNvPr>
          <p:cNvSpPr txBox="1"/>
          <p:nvPr/>
        </p:nvSpPr>
        <p:spPr>
          <a:xfrm>
            <a:off x="7031346" y="309550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  <a:cs typeface="文泉驿等宽微米黑" panose="020B0606030804020204" pitchFamily="34" charset="-122"/>
              </a:rPr>
              <a:t>高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7B3C322-B119-4544-93DA-671BEA8D9D5F}"/>
              </a:ext>
            </a:extLst>
          </p:cNvPr>
          <p:cNvCxnSpPr/>
          <p:nvPr/>
        </p:nvCxnSpPr>
        <p:spPr>
          <a:xfrm>
            <a:off x="3133725" y="3705043"/>
            <a:ext cx="43148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64FDF55-5CC3-4E0C-8033-86DBE272F209}"/>
              </a:ext>
            </a:extLst>
          </p:cNvPr>
          <p:cNvSpPr txBox="1"/>
          <p:nvPr/>
        </p:nvSpPr>
        <p:spPr>
          <a:xfrm>
            <a:off x="7040871" y="336208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  <a:cs typeface="文泉驿等宽微米黑" panose="020B0606030804020204" pitchFamily="34" charset="-122"/>
              </a:rPr>
              <a:t>兴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23747BD-CD6F-4EA6-8CAA-CEF750BCE81B}"/>
              </a:ext>
            </a:extLst>
          </p:cNvPr>
          <p:cNvCxnSpPr/>
          <p:nvPr/>
        </p:nvCxnSpPr>
        <p:spPr>
          <a:xfrm>
            <a:off x="3143250" y="3981268"/>
            <a:ext cx="43148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4057356-78B3-44F7-A0FE-BC57EADE01B7}"/>
              </a:ext>
            </a:extLst>
          </p:cNvPr>
          <p:cNvSpPr txBox="1"/>
          <p:nvPr/>
        </p:nvSpPr>
        <p:spPr>
          <a:xfrm>
            <a:off x="7050396" y="36383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  <a:cs typeface="文泉驿等宽微米黑" panose="020B0606030804020204" pitchFamily="34" charset="-122"/>
              </a:rPr>
              <a:t>认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1CEC63C-9163-486E-89A8-4769E421CACE}"/>
              </a:ext>
            </a:extLst>
          </p:cNvPr>
          <p:cNvCxnSpPr/>
          <p:nvPr/>
        </p:nvCxnSpPr>
        <p:spPr>
          <a:xfrm>
            <a:off x="3152775" y="4253936"/>
            <a:ext cx="43148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C1AAA90-3244-4AE5-AEA8-37C4D5939EBD}"/>
              </a:ext>
            </a:extLst>
          </p:cNvPr>
          <p:cNvSpPr txBox="1"/>
          <p:nvPr/>
        </p:nvSpPr>
        <p:spPr>
          <a:xfrm>
            <a:off x="7059921" y="39300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  <a:cs typeface="文泉驿等宽微米黑" panose="020B0606030804020204" pitchFamily="34" charset="-122"/>
              </a:rPr>
              <a:t>识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7D946BC-109D-431D-8EB4-414E32858021}"/>
              </a:ext>
            </a:extLst>
          </p:cNvPr>
          <p:cNvCxnSpPr/>
          <p:nvPr/>
        </p:nvCxnSpPr>
        <p:spPr>
          <a:xfrm>
            <a:off x="3143250" y="4531366"/>
            <a:ext cx="43148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A1EBAD1-9468-47DC-BCA7-C84CEC3A432C}"/>
              </a:ext>
            </a:extLst>
          </p:cNvPr>
          <p:cNvSpPr txBox="1"/>
          <p:nvPr/>
        </p:nvSpPr>
        <p:spPr>
          <a:xfrm>
            <a:off x="7050396" y="420745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  <a:cs typeface="文泉驿等宽微米黑" panose="020B0606030804020204" pitchFamily="34" charset="-122"/>
              </a:rPr>
              <a:t>你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0F634C0-458A-41BC-A9D9-806C759C76BD}"/>
              </a:ext>
            </a:extLst>
          </p:cNvPr>
          <p:cNvCxnSpPr/>
          <p:nvPr/>
        </p:nvCxnSpPr>
        <p:spPr>
          <a:xfrm>
            <a:off x="3167192" y="4839091"/>
            <a:ext cx="43148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DFEC6D1-9331-4D84-9297-DFE706F85E66}"/>
              </a:ext>
            </a:extLst>
          </p:cNvPr>
          <p:cNvSpPr txBox="1"/>
          <p:nvPr/>
        </p:nvSpPr>
        <p:spPr>
          <a:xfrm>
            <a:off x="7074338" y="4524706"/>
            <a:ext cx="256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+mj-ea"/>
                <a:ea typeface="+mj-ea"/>
                <a:cs typeface="文泉驿等宽微米黑" panose="020B0606030804020204" pitchFamily="34" charset="-122"/>
              </a:rPr>
              <a:t>!</a:t>
            </a:r>
            <a:endParaRPr lang="zh-CN" altLang="en-US" sz="2000" dirty="0">
              <a:latin typeface="+mj-ea"/>
              <a:ea typeface="+mj-ea"/>
              <a:cs typeface="文泉驿等宽微米黑" panose="020B06060308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D8B62C-BCFD-4B00-A1C7-0F2E4F5825B9}"/>
              </a:ext>
            </a:extLst>
          </p:cNvPr>
          <p:cNvSpPr txBox="1"/>
          <p:nvPr/>
        </p:nvSpPr>
        <p:spPr>
          <a:xfrm>
            <a:off x="275494" y="5681598"/>
            <a:ext cx="487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  <a:cs typeface="文泉驿等宽微米黑" panose="020B0606030804020204" pitchFamily="34" charset="-122"/>
              </a:rPr>
              <a:t>加密后有太“累赘”了，我们进行一些“美化”</a:t>
            </a:r>
            <a:endParaRPr lang="zh-CN" altLang="en-US" dirty="0">
              <a:latin typeface="+mj-ea"/>
              <a:ea typeface="+mj-ea"/>
              <a:cs typeface="文泉驿等宽微米黑" panose="020B06060308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B7606F8-F519-4236-A042-3EFC59A2453C}"/>
              </a:ext>
            </a:extLst>
          </p:cNvPr>
          <p:cNvSpPr txBox="1"/>
          <p:nvPr/>
        </p:nvSpPr>
        <p:spPr>
          <a:xfrm>
            <a:off x="3081338" y="2273869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丘皮(皮卡)(丘丘)(卡丘)卡丘</a:t>
            </a:r>
            <a:endParaRPr lang="en-US" altLang="zh-CN" dirty="0"/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1BE804C8-FD63-4D8B-B070-69E7BE393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07585"/>
              </p:ext>
            </p:extLst>
          </p:nvPr>
        </p:nvGraphicFramePr>
        <p:xfrm>
          <a:off x="10573870" y="9462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73992816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流程控制类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265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38125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标记字符结束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627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040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7428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一般成对出现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458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中间内容不译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4459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97179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0285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73650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防止重复搁置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06770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32793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047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28528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最后一个字符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6489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重复两遍作为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861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本次节的命令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2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66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3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B7606F8-F519-4236-A042-3EFC59A2453C}"/>
              </a:ext>
            </a:extLst>
          </p:cNvPr>
          <p:cNvSpPr txBox="1"/>
          <p:nvPr/>
        </p:nvSpPr>
        <p:spPr>
          <a:xfrm>
            <a:off x="4343400" y="1122553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丘皮(皮卡)(丘丘)(卡丘)卡丘</a:t>
            </a:r>
            <a:endParaRPr lang="en-US" altLang="zh-CN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CF44211-1FEE-4F64-B7D5-33FB448EBD65}"/>
              </a:ext>
            </a:extLst>
          </p:cNvPr>
          <p:cNvSpPr txBox="1"/>
          <p:nvPr/>
        </p:nvSpPr>
        <p:spPr>
          <a:xfrm>
            <a:off x="5329238" y="1122553"/>
            <a:ext cx="425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)(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328437-A465-4130-89D0-F5A576F32CB0}"/>
              </a:ext>
            </a:extLst>
          </p:cNvPr>
          <p:cNvSpPr txBox="1"/>
          <p:nvPr/>
        </p:nvSpPr>
        <p:spPr>
          <a:xfrm>
            <a:off x="5911741" y="1122553"/>
            <a:ext cx="425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)(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65790E8-A94A-42A3-AEBD-BC2718E5F33E}"/>
              </a:ext>
            </a:extLst>
          </p:cNvPr>
          <p:cNvSpPr txBox="1"/>
          <p:nvPr/>
        </p:nvSpPr>
        <p:spPr>
          <a:xfrm>
            <a:off x="4343400" y="1122553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丘皮(皮卡  丘丘  卡丘)卡丘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231884" y="75322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去除加密后中文本的连续括号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8C5016-A540-43D5-8D7D-04B72978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3" y="2824189"/>
            <a:ext cx="3333333" cy="4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F031A5-DE3E-4116-9497-7EEE52660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2676524"/>
            <a:ext cx="7239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58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34" grpId="1"/>
      <p:bldP spid="4" grpId="0"/>
      <p:bldP spid="4" grpId="1"/>
      <p:bldP spid="37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B7606F8-F519-4236-A042-3EFC59A2453C}"/>
              </a:ext>
            </a:extLst>
          </p:cNvPr>
          <p:cNvSpPr txBox="1"/>
          <p:nvPr/>
        </p:nvSpPr>
        <p:spPr>
          <a:xfrm>
            <a:off x="368518" y="1345631"/>
            <a:ext cx="220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皮皮皮皮皮卡卡卡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231884" y="753221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为了使加密后看着不起怪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我们加入“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”与“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”符号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3E70BD7-4921-44AA-B61E-90ABD93604D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571750" y="1530297"/>
            <a:ext cx="1933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B16B6C4-5762-4784-B862-88A0132CA02E}"/>
              </a:ext>
            </a:extLst>
          </p:cNvPr>
          <p:cNvSpPr txBox="1"/>
          <p:nvPr/>
        </p:nvSpPr>
        <p:spPr>
          <a:xfrm>
            <a:off x="4505325" y="1345631"/>
            <a:ext cx="220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皮皮</a:t>
            </a:r>
            <a:r>
              <a:rPr lang="en-US" altLang="zh-CN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~</a:t>
            </a:r>
            <a:r>
              <a:rPr lang="zh-CN" altLang="en-US" dirty="0"/>
              <a:t>皮卡</a:t>
            </a:r>
            <a:r>
              <a:rPr lang="en-US" altLang="zh-CN" dirty="0"/>
              <a:t>-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A85151D-0ED5-4DDC-815F-A2647B902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18069"/>
              </p:ext>
            </p:extLst>
          </p:nvPr>
        </p:nvGraphicFramePr>
        <p:xfrm>
          <a:off x="10573870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73992816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流程控制类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265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38125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标记字符结束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627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040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7428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一般成对出现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458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中间内容不译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4459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97179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0285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73650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防止重复搁置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06770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32793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047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28528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最后一个字符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6489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重复两遍作为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861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本次节的命令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257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CCCE627-AEF0-4F22-ADFC-EF4B482E6425}"/>
              </a:ext>
            </a:extLst>
          </p:cNvPr>
          <p:cNvSpPr txBox="1"/>
          <p:nvPr/>
        </p:nvSpPr>
        <p:spPr>
          <a:xfrm>
            <a:off x="368518" y="1795629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但是我们又出现一个新的问题：如何美化呢？（如何让机器获得人的思维？）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5FC57A-3A68-4DCB-A847-343344940FC7}"/>
              </a:ext>
            </a:extLst>
          </p:cNvPr>
          <p:cNvSpPr txBox="1"/>
          <p:nvPr/>
        </p:nvSpPr>
        <p:spPr>
          <a:xfrm>
            <a:off x="368518" y="2251924"/>
            <a:ext cx="475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 皮 皮 皮 皮 卡 卡 卡</a:t>
            </a:r>
            <a:endParaRPr lang="en-US" altLang="zh-CN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49DA79F-15B5-4100-968A-C2656E595170}"/>
              </a:ext>
            </a:extLst>
          </p:cNvPr>
          <p:cNvCxnSpPr/>
          <p:nvPr/>
        </p:nvCxnSpPr>
        <p:spPr>
          <a:xfrm>
            <a:off x="457200" y="2621256"/>
            <a:ext cx="4857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0514B00-D61E-4617-A290-A36DD2B0CAC3}"/>
              </a:ext>
            </a:extLst>
          </p:cNvPr>
          <p:cNvCxnSpPr/>
          <p:nvPr/>
        </p:nvCxnSpPr>
        <p:spPr>
          <a:xfrm>
            <a:off x="1076325" y="2621256"/>
            <a:ext cx="4857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C7BF052-1C8D-4EE1-B78B-D2BF03217F4A}"/>
              </a:ext>
            </a:extLst>
          </p:cNvPr>
          <p:cNvSpPr txBox="1"/>
          <p:nvPr/>
        </p:nvSpPr>
        <p:spPr>
          <a:xfrm>
            <a:off x="89583" y="2662475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比对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发现前两个字与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后两个字相同</a:t>
            </a:r>
          </a:p>
        </p:txBody>
      </p:sp>
    </p:spTree>
    <p:extLst>
      <p:ext uri="{BB962C8B-B14F-4D97-AF65-F5344CB8AC3E}">
        <p14:creationId xmlns:p14="http://schemas.microsoft.com/office/powerpoint/2010/main" val="827230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2" grpId="0"/>
      <p:bldP spid="10" grpId="0"/>
      <p:bldP spid="17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B7606F8-F519-4236-A042-3EFC59A2453C}"/>
              </a:ext>
            </a:extLst>
          </p:cNvPr>
          <p:cNvSpPr txBox="1"/>
          <p:nvPr/>
        </p:nvSpPr>
        <p:spPr>
          <a:xfrm>
            <a:off x="368518" y="1345631"/>
            <a:ext cx="220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皮皮皮皮皮卡卡卡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231884" y="753221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为了使加密后看着不起怪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我们加入“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”与“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”符号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3E70BD7-4921-44AA-B61E-90ABD93604D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571750" y="1530297"/>
            <a:ext cx="1933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B16B6C4-5762-4784-B862-88A0132CA02E}"/>
              </a:ext>
            </a:extLst>
          </p:cNvPr>
          <p:cNvSpPr txBox="1"/>
          <p:nvPr/>
        </p:nvSpPr>
        <p:spPr>
          <a:xfrm>
            <a:off x="4505325" y="1345631"/>
            <a:ext cx="220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皮皮</a:t>
            </a:r>
            <a:r>
              <a:rPr lang="en-US" altLang="zh-CN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~</a:t>
            </a:r>
            <a:r>
              <a:rPr lang="zh-CN" altLang="en-US" dirty="0"/>
              <a:t>皮卡</a:t>
            </a:r>
            <a:r>
              <a:rPr lang="en-US" altLang="zh-CN" dirty="0"/>
              <a:t>-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A85151D-0ED5-4DDC-815F-A2647B902397}"/>
              </a:ext>
            </a:extLst>
          </p:cNvPr>
          <p:cNvGraphicFramePr>
            <a:graphicFrameLocks noGrp="1"/>
          </p:cNvGraphicFramePr>
          <p:nvPr/>
        </p:nvGraphicFramePr>
        <p:xfrm>
          <a:off x="10573870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73992816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流程控制类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265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38125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标记字符结束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627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040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7428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一般成对出现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458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中间内容不译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4459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97179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0285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73650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防止重复搁置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06770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32793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047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28528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最后一个字符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6489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重复两遍作为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861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本次节的命令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257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CCCE627-AEF0-4F22-ADFC-EF4B482E6425}"/>
              </a:ext>
            </a:extLst>
          </p:cNvPr>
          <p:cNvSpPr txBox="1"/>
          <p:nvPr/>
        </p:nvSpPr>
        <p:spPr>
          <a:xfrm>
            <a:off x="368518" y="1795629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但是我们又出现一个新的问题：如何美化呢？（如何让机器获得人的思维？）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5FC57A-3A68-4DCB-A847-343344940FC7}"/>
              </a:ext>
            </a:extLst>
          </p:cNvPr>
          <p:cNvSpPr txBox="1"/>
          <p:nvPr/>
        </p:nvSpPr>
        <p:spPr>
          <a:xfrm>
            <a:off x="368518" y="2251924"/>
            <a:ext cx="475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 皮 </a:t>
            </a:r>
            <a:r>
              <a:rPr lang="en-US" altLang="zh-CN" dirty="0"/>
              <a:t>~ </a:t>
            </a:r>
            <a:r>
              <a:rPr lang="zh-CN" altLang="en-US" dirty="0"/>
              <a:t>皮 卡 卡 卡</a:t>
            </a:r>
            <a:endParaRPr lang="en-US" altLang="zh-CN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49DA79F-15B5-4100-968A-C2656E595170}"/>
              </a:ext>
            </a:extLst>
          </p:cNvPr>
          <p:cNvCxnSpPr/>
          <p:nvPr/>
        </p:nvCxnSpPr>
        <p:spPr>
          <a:xfrm>
            <a:off x="1246296" y="2611731"/>
            <a:ext cx="4857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0514B00-D61E-4617-A290-A36DD2B0CAC3}"/>
              </a:ext>
            </a:extLst>
          </p:cNvPr>
          <p:cNvCxnSpPr/>
          <p:nvPr/>
        </p:nvCxnSpPr>
        <p:spPr>
          <a:xfrm>
            <a:off x="1843221" y="2613612"/>
            <a:ext cx="4857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C7BF052-1C8D-4EE1-B78B-D2BF03217F4A}"/>
              </a:ext>
            </a:extLst>
          </p:cNvPr>
          <p:cNvSpPr txBox="1"/>
          <p:nvPr/>
        </p:nvSpPr>
        <p:spPr>
          <a:xfrm>
            <a:off x="927917" y="2708219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比对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发现前两个字与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后两个字不相同</a:t>
            </a:r>
          </a:p>
        </p:txBody>
      </p:sp>
    </p:spTree>
    <p:extLst>
      <p:ext uri="{BB962C8B-B14F-4D97-AF65-F5344CB8AC3E}">
        <p14:creationId xmlns:p14="http://schemas.microsoft.com/office/powerpoint/2010/main" val="874031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B7606F8-F519-4236-A042-3EFC59A2453C}"/>
              </a:ext>
            </a:extLst>
          </p:cNvPr>
          <p:cNvSpPr txBox="1"/>
          <p:nvPr/>
        </p:nvSpPr>
        <p:spPr>
          <a:xfrm>
            <a:off x="368518" y="1345631"/>
            <a:ext cx="220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皮皮皮皮皮卡卡卡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231884" y="753221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为了使加密后看着不起怪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我们加入“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”与“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”符号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3E70BD7-4921-44AA-B61E-90ABD93604D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571750" y="1530297"/>
            <a:ext cx="1933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B16B6C4-5762-4784-B862-88A0132CA02E}"/>
              </a:ext>
            </a:extLst>
          </p:cNvPr>
          <p:cNvSpPr txBox="1"/>
          <p:nvPr/>
        </p:nvSpPr>
        <p:spPr>
          <a:xfrm>
            <a:off x="4505325" y="1345631"/>
            <a:ext cx="220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皮皮</a:t>
            </a:r>
            <a:r>
              <a:rPr lang="en-US" altLang="zh-CN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~</a:t>
            </a:r>
            <a:r>
              <a:rPr lang="zh-CN" altLang="en-US" dirty="0"/>
              <a:t>皮卡</a:t>
            </a:r>
            <a:r>
              <a:rPr lang="en-US" altLang="zh-CN" dirty="0"/>
              <a:t>-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A85151D-0ED5-4DDC-815F-A2647B902397}"/>
              </a:ext>
            </a:extLst>
          </p:cNvPr>
          <p:cNvGraphicFramePr>
            <a:graphicFrameLocks noGrp="1"/>
          </p:cNvGraphicFramePr>
          <p:nvPr/>
        </p:nvGraphicFramePr>
        <p:xfrm>
          <a:off x="10573870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73992816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流程控制类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265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38125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标记字符结束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627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040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7428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一般成对出现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458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中间内容不译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4459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97179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0285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73650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防止重复搁置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06770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32793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047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28528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最后一个字符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6489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重复两遍作为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861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本次节的命令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257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CCCE627-AEF0-4F22-ADFC-EF4B482E6425}"/>
              </a:ext>
            </a:extLst>
          </p:cNvPr>
          <p:cNvSpPr txBox="1"/>
          <p:nvPr/>
        </p:nvSpPr>
        <p:spPr>
          <a:xfrm>
            <a:off x="368518" y="1795629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但是我们又出现一个新的问题：如何美化呢？（如何让机器获得人的思维？）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5FC57A-3A68-4DCB-A847-343344940FC7}"/>
              </a:ext>
            </a:extLst>
          </p:cNvPr>
          <p:cNvSpPr txBox="1"/>
          <p:nvPr/>
        </p:nvSpPr>
        <p:spPr>
          <a:xfrm>
            <a:off x="368518" y="2251924"/>
            <a:ext cx="475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 皮 </a:t>
            </a:r>
            <a:r>
              <a:rPr lang="en-US" altLang="zh-CN" dirty="0"/>
              <a:t>~ </a:t>
            </a:r>
            <a:r>
              <a:rPr lang="zh-CN" altLang="en-US" dirty="0"/>
              <a:t>皮 卡 卡 卡</a:t>
            </a:r>
            <a:endParaRPr lang="en-US" altLang="zh-CN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49DA79F-15B5-4100-968A-C2656E595170}"/>
              </a:ext>
            </a:extLst>
          </p:cNvPr>
          <p:cNvCxnSpPr>
            <a:cxnSpLocks/>
          </p:cNvCxnSpPr>
          <p:nvPr/>
        </p:nvCxnSpPr>
        <p:spPr>
          <a:xfrm>
            <a:off x="1543050" y="2611731"/>
            <a:ext cx="18902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0514B00-D61E-4617-A290-A36DD2B0CAC3}"/>
              </a:ext>
            </a:extLst>
          </p:cNvPr>
          <p:cNvCxnSpPr/>
          <p:nvPr/>
        </p:nvCxnSpPr>
        <p:spPr>
          <a:xfrm>
            <a:off x="1843221" y="2613612"/>
            <a:ext cx="4857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C7BF052-1C8D-4EE1-B78B-D2BF03217F4A}"/>
              </a:ext>
            </a:extLst>
          </p:cNvPr>
          <p:cNvSpPr txBox="1"/>
          <p:nvPr/>
        </p:nvSpPr>
        <p:spPr>
          <a:xfrm>
            <a:off x="466252" y="2708219"/>
            <a:ext cx="2723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比对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发现前一个字重复两遍与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后两个字相同</a:t>
            </a:r>
          </a:p>
        </p:txBody>
      </p:sp>
    </p:spTree>
    <p:extLst>
      <p:ext uri="{BB962C8B-B14F-4D97-AF65-F5344CB8AC3E}">
        <p14:creationId xmlns:p14="http://schemas.microsoft.com/office/powerpoint/2010/main" val="2570164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B7606F8-F519-4236-A042-3EFC59A2453C}"/>
              </a:ext>
            </a:extLst>
          </p:cNvPr>
          <p:cNvSpPr txBox="1"/>
          <p:nvPr/>
        </p:nvSpPr>
        <p:spPr>
          <a:xfrm>
            <a:off x="368518" y="1345631"/>
            <a:ext cx="220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皮皮皮皮皮卡卡卡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231884" y="753221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为了使加密后看着不起怪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我们加入“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”与“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”符号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3E70BD7-4921-44AA-B61E-90ABD93604D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571750" y="1530297"/>
            <a:ext cx="1933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B16B6C4-5762-4784-B862-88A0132CA02E}"/>
              </a:ext>
            </a:extLst>
          </p:cNvPr>
          <p:cNvSpPr txBox="1"/>
          <p:nvPr/>
        </p:nvSpPr>
        <p:spPr>
          <a:xfrm>
            <a:off x="4505325" y="1345631"/>
            <a:ext cx="220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皮皮</a:t>
            </a:r>
            <a:r>
              <a:rPr lang="en-US" altLang="zh-CN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~</a:t>
            </a:r>
            <a:r>
              <a:rPr lang="zh-CN" altLang="en-US" dirty="0"/>
              <a:t>皮卡</a:t>
            </a:r>
            <a:r>
              <a:rPr lang="en-US" altLang="zh-CN" dirty="0"/>
              <a:t>-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A85151D-0ED5-4DDC-815F-A2647B902397}"/>
              </a:ext>
            </a:extLst>
          </p:cNvPr>
          <p:cNvGraphicFramePr>
            <a:graphicFrameLocks noGrp="1"/>
          </p:cNvGraphicFramePr>
          <p:nvPr/>
        </p:nvGraphicFramePr>
        <p:xfrm>
          <a:off x="10573870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73992816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流程控制类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265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38125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标记字符结束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627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040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7428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一般成对出现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458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中间内容不译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4459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97179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0285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736501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防止重复搁置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06770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32793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047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复制上一节的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28528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最后一个字符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6489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重复两遍作为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861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本次节的命令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257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CCCE627-AEF0-4F22-ADFC-EF4B482E6425}"/>
              </a:ext>
            </a:extLst>
          </p:cNvPr>
          <p:cNvSpPr txBox="1"/>
          <p:nvPr/>
        </p:nvSpPr>
        <p:spPr>
          <a:xfrm>
            <a:off x="368518" y="1795629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但是我们又出现一个新的问题：如何美化呢？（如何让机器获得人的思维？）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5FC57A-3A68-4DCB-A847-343344940FC7}"/>
              </a:ext>
            </a:extLst>
          </p:cNvPr>
          <p:cNvSpPr txBox="1"/>
          <p:nvPr/>
        </p:nvSpPr>
        <p:spPr>
          <a:xfrm>
            <a:off x="368518" y="2251924"/>
            <a:ext cx="475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皮 皮 </a:t>
            </a:r>
            <a:r>
              <a:rPr lang="en-US" altLang="zh-CN" dirty="0"/>
              <a:t>~ </a:t>
            </a:r>
            <a:r>
              <a:rPr lang="zh-CN" altLang="en-US" dirty="0"/>
              <a:t>皮 卡 </a:t>
            </a:r>
            <a:r>
              <a:rPr lang="en-US" altLang="zh-CN" dirty="0"/>
              <a:t>-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6550A4-B7E8-468E-9548-D27843497A9C}"/>
              </a:ext>
            </a:extLst>
          </p:cNvPr>
          <p:cNvSpPr txBox="1"/>
          <p:nvPr/>
        </p:nvSpPr>
        <p:spPr>
          <a:xfrm>
            <a:off x="368518" y="262125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现在我们来看看代码：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9484FC-5B69-417F-AB69-209B8692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5" y="3088314"/>
            <a:ext cx="5391786" cy="3441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FBC37C24-8B93-4268-A65C-D9607EEBB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73" y="3051047"/>
            <a:ext cx="3772825" cy="34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28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4071937" y="1724045"/>
            <a:ext cx="404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</p:spTree>
    <p:extLst>
      <p:ext uri="{BB962C8B-B14F-4D97-AF65-F5344CB8AC3E}">
        <p14:creationId xmlns:p14="http://schemas.microsoft.com/office/powerpoint/2010/main" val="674952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000">
        <p159:morph option="byObject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3060658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0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561314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, 工程绘图&#10;&#10;描述已自动生成">
            <a:extLst>
              <a:ext uri="{FF2B5EF4-FFF2-40B4-BE49-F238E27FC236}">
                <a16:creationId xmlns:a16="http://schemas.microsoft.com/office/drawing/2014/main" id="{EAC86F1E-0752-4A64-BE23-38EA209A9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30256"/>
      </p:ext>
    </p:extLst>
  </p:cSld>
  <p:clrMapOvr>
    <a:masterClrMapping/>
  </p:clrMapOvr>
  <p:transition advTm="50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3498808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0EEAD5-210D-45D6-8F6B-A2ECF45A56E0}"/>
              </a:ext>
            </a:extLst>
          </p:cNvPr>
          <p:cNvSpPr txBox="1"/>
          <p:nvPr/>
        </p:nvSpPr>
        <p:spPr>
          <a:xfrm>
            <a:off x="4594778" y="28415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“皮”存在于“皮卡丘”之中。加入临时文本。</a:t>
            </a:r>
          </a:p>
        </p:txBody>
      </p:sp>
    </p:spTree>
    <p:extLst>
      <p:ext uri="{BB962C8B-B14F-4D97-AF65-F5344CB8AC3E}">
        <p14:creationId xmlns:p14="http://schemas.microsoft.com/office/powerpoint/2010/main" val="1877252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3860758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0EEAD5-210D-45D6-8F6B-A2ECF45A56E0}"/>
              </a:ext>
            </a:extLst>
          </p:cNvPr>
          <p:cNvSpPr txBox="1"/>
          <p:nvPr/>
        </p:nvSpPr>
        <p:spPr>
          <a:xfrm>
            <a:off x="4594778" y="28415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“卡”存在于“皮卡丘”之中。加入临时文本。</a:t>
            </a:r>
          </a:p>
        </p:txBody>
      </p:sp>
    </p:spTree>
    <p:extLst>
      <p:ext uri="{BB962C8B-B14F-4D97-AF65-F5344CB8AC3E}">
        <p14:creationId xmlns:p14="http://schemas.microsoft.com/office/powerpoint/2010/main" val="3490687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4251283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3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0EEAD5-210D-45D6-8F6B-A2ECF45A56E0}"/>
              </a:ext>
            </a:extLst>
          </p:cNvPr>
          <p:cNvSpPr txBox="1"/>
          <p:nvPr/>
        </p:nvSpPr>
        <p:spPr>
          <a:xfrm>
            <a:off x="4594778" y="28415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“皮”存在于“皮卡丘”之中。加入临时文本。</a:t>
            </a:r>
          </a:p>
        </p:txBody>
      </p:sp>
    </p:spTree>
    <p:extLst>
      <p:ext uri="{BB962C8B-B14F-4D97-AF65-F5344CB8AC3E}">
        <p14:creationId xmlns:p14="http://schemas.microsoft.com/office/powerpoint/2010/main" val="585662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4641808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4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0EEAD5-210D-45D6-8F6B-A2ECF45A56E0}"/>
              </a:ext>
            </a:extLst>
          </p:cNvPr>
          <p:cNvSpPr txBox="1"/>
          <p:nvPr/>
        </p:nvSpPr>
        <p:spPr>
          <a:xfrm>
            <a:off x="4594778" y="28415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“卡”存在于“皮卡丘”之中。加入临时文本。</a:t>
            </a:r>
          </a:p>
        </p:txBody>
      </p:sp>
    </p:spTree>
    <p:extLst>
      <p:ext uri="{BB962C8B-B14F-4D97-AF65-F5344CB8AC3E}">
        <p14:creationId xmlns:p14="http://schemas.microsoft.com/office/powerpoint/2010/main" val="1256845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4937083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6536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”不存在于“皮卡丘”之中。不加入临时文本，将临时文本传入美化函数，并取回返回文本，追加到结果中（“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”一并追加），清空临时文本。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600391-D962-452C-BFAB-E396B691E5D5}"/>
              </a:ext>
            </a:extLst>
          </p:cNvPr>
          <p:cNvSpPr txBox="1"/>
          <p:nvPr/>
        </p:nvSpPr>
        <p:spPr>
          <a:xfrm>
            <a:off x="3073498" y="4665226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 </a:t>
            </a:r>
            <a:endParaRPr lang="zh-CN" altLang="en-US" sz="2000" b="1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2842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5289508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6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653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“皮”存在于“皮卡丘”之中。加入临时文本。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600391-D962-452C-BFAB-E396B691E5D5}"/>
              </a:ext>
            </a:extLst>
          </p:cNvPr>
          <p:cNvSpPr txBox="1"/>
          <p:nvPr/>
        </p:nvSpPr>
        <p:spPr>
          <a:xfrm>
            <a:off x="3073498" y="4665226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 </a:t>
            </a:r>
            <a:endParaRPr lang="zh-CN" altLang="en-US" sz="2000" b="1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612081-2B2A-4889-A44E-D838D12A9C8C}"/>
              </a:ext>
            </a:extLst>
          </p:cNvPr>
          <p:cNvSpPr txBox="1"/>
          <p:nvPr/>
        </p:nvSpPr>
        <p:spPr>
          <a:xfrm>
            <a:off x="4594778" y="28415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</a:t>
            </a:r>
          </a:p>
        </p:txBody>
      </p:sp>
    </p:spTree>
    <p:extLst>
      <p:ext uri="{BB962C8B-B14F-4D97-AF65-F5344CB8AC3E}">
        <p14:creationId xmlns:p14="http://schemas.microsoft.com/office/powerpoint/2010/main" val="913945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">
        <p159:morph option="byObject"/>
      </p:transition>
    </mc:Choice>
    <mc:Fallback>
      <p:transition spd="slow" advTm="1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5641933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7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653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“丘”存在于“皮卡丘”之中。加入临时文本。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600391-D962-452C-BFAB-E396B691E5D5}"/>
              </a:ext>
            </a:extLst>
          </p:cNvPr>
          <p:cNvSpPr txBox="1"/>
          <p:nvPr/>
        </p:nvSpPr>
        <p:spPr>
          <a:xfrm>
            <a:off x="3073498" y="4665226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 </a:t>
            </a:r>
            <a:endParaRPr lang="zh-CN" altLang="en-US" sz="2000" b="1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612081-2B2A-4889-A44E-D838D12A9C8C}"/>
              </a:ext>
            </a:extLst>
          </p:cNvPr>
          <p:cNvSpPr txBox="1"/>
          <p:nvPr/>
        </p:nvSpPr>
        <p:spPr>
          <a:xfrm>
            <a:off x="4594778" y="28415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</a:t>
            </a:r>
          </a:p>
        </p:txBody>
      </p:sp>
    </p:spTree>
    <p:extLst>
      <p:ext uri="{BB962C8B-B14F-4D97-AF65-F5344CB8AC3E}">
        <p14:creationId xmlns:p14="http://schemas.microsoft.com/office/powerpoint/2010/main" val="4047361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">
        <p159:morph option="byObject"/>
      </p:transition>
    </mc:Choice>
    <mc:Fallback>
      <p:transition spd="slow" advTm="1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6070558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8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653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“皮”存在于“皮卡丘”之中。加入临时文本。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600391-D962-452C-BFAB-E396B691E5D5}"/>
              </a:ext>
            </a:extLst>
          </p:cNvPr>
          <p:cNvSpPr txBox="1"/>
          <p:nvPr/>
        </p:nvSpPr>
        <p:spPr>
          <a:xfrm>
            <a:off x="3073498" y="4665226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 </a:t>
            </a:r>
            <a:endParaRPr lang="zh-CN" altLang="en-US" sz="2000" b="1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612081-2B2A-4889-A44E-D838D12A9C8C}"/>
              </a:ext>
            </a:extLst>
          </p:cNvPr>
          <p:cNvSpPr txBox="1"/>
          <p:nvPr/>
        </p:nvSpPr>
        <p:spPr>
          <a:xfrm>
            <a:off x="4594778" y="28415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</a:t>
            </a:r>
          </a:p>
        </p:txBody>
      </p:sp>
    </p:spTree>
    <p:extLst>
      <p:ext uri="{BB962C8B-B14F-4D97-AF65-F5344CB8AC3E}">
        <p14:creationId xmlns:p14="http://schemas.microsoft.com/office/powerpoint/2010/main" val="3459882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">
        <p159:morph option="byObject"/>
      </p:transition>
    </mc:Choice>
    <mc:Fallback>
      <p:transition spd="slow" advTm="1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6413458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9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653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“皮”存在于“皮卡丘”之中。加入临时文本。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600391-D962-452C-BFAB-E396B691E5D5}"/>
              </a:ext>
            </a:extLst>
          </p:cNvPr>
          <p:cNvSpPr txBox="1"/>
          <p:nvPr/>
        </p:nvSpPr>
        <p:spPr>
          <a:xfrm>
            <a:off x="3073498" y="4665226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 </a:t>
            </a:r>
            <a:endParaRPr lang="zh-CN" altLang="en-US" sz="2000" b="1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612081-2B2A-4889-A44E-D838D12A9C8C}"/>
              </a:ext>
            </a:extLst>
          </p:cNvPr>
          <p:cNvSpPr txBox="1"/>
          <p:nvPr/>
        </p:nvSpPr>
        <p:spPr>
          <a:xfrm>
            <a:off x="4594778" y="28415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</a:t>
            </a:r>
          </a:p>
        </p:txBody>
      </p:sp>
    </p:spTree>
    <p:extLst>
      <p:ext uri="{BB962C8B-B14F-4D97-AF65-F5344CB8AC3E}">
        <p14:creationId xmlns:p14="http://schemas.microsoft.com/office/powerpoint/2010/main" val="3021930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">
        <p159:morph option="byObject"/>
      </p:transition>
    </mc:Choice>
    <mc:Fallback>
      <p:transition spd="slow" advTm="1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6803983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10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653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“卡”存在于“皮卡丘”之中。加入临时文本。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600391-D962-452C-BFAB-E396B691E5D5}"/>
              </a:ext>
            </a:extLst>
          </p:cNvPr>
          <p:cNvSpPr txBox="1"/>
          <p:nvPr/>
        </p:nvSpPr>
        <p:spPr>
          <a:xfrm>
            <a:off x="3073498" y="4665226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 </a:t>
            </a:r>
            <a:endParaRPr lang="zh-CN" altLang="en-US" sz="2000" b="1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612081-2B2A-4889-A44E-D838D12A9C8C}"/>
              </a:ext>
            </a:extLst>
          </p:cNvPr>
          <p:cNvSpPr txBox="1"/>
          <p:nvPr/>
        </p:nvSpPr>
        <p:spPr>
          <a:xfrm>
            <a:off x="4594778" y="28415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</a:t>
            </a:r>
          </a:p>
        </p:txBody>
      </p:sp>
    </p:spTree>
    <p:extLst>
      <p:ext uri="{BB962C8B-B14F-4D97-AF65-F5344CB8AC3E}">
        <p14:creationId xmlns:p14="http://schemas.microsoft.com/office/powerpoint/2010/main" val="2847281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">
        <p159:morph option="byObject"/>
      </p:transition>
    </mc:Choice>
    <mc:Fallback>
      <p:transition spd="slow" advTm="1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CA52B892-C26D-4481-83E4-40A14B916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8747"/>
      </p:ext>
    </p:extLst>
  </p:cSld>
  <p:clrMapOvr>
    <a:masterClrMapping/>
  </p:clrMapOvr>
  <p:transition spd="slow" advTm="500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7194508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11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653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“卡”存在于“皮卡丘”之中。加入临时文本。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600391-D962-452C-BFAB-E396B691E5D5}"/>
              </a:ext>
            </a:extLst>
          </p:cNvPr>
          <p:cNvSpPr txBox="1"/>
          <p:nvPr/>
        </p:nvSpPr>
        <p:spPr>
          <a:xfrm>
            <a:off x="3073498" y="4665226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 </a:t>
            </a:r>
            <a:endParaRPr lang="zh-CN" altLang="en-US" sz="2000" b="1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612081-2B2A-4889-A44E-D838D12A9C8C}"/>
              </a:ext>
            </a:extLst>
          </p:cNvPr>
          <p:cNvSpPr txBox="1"/>
          <p:nvPr/>
        </p:nvSpPr>
        <p:spPr>
          <a:xfrm>
            <a:off x="4594778" y="28415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</a:p>
        </p:txBody>
      </p:sp>
    </p:spTree>
    <p:extLst>
      <p:ext uri="{BB962C8B-B14F-4D97-AF65-F5344CB8AC3E}">
        <p14:creationId xmlns:p14="http://schemas.microsoft.com/office/powerpoint/2010/main" val="3708811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">
        <p159:morph option="byObject"/>
      </p:transition>
    </mc:Choice>
    <mc:Fallback>
      <p:transition spd="slow" advTm="1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7404058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12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6536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”不存在于“皮卡丘”之中。不加入临时文本，将临时文本传入美化函数，并取回返回文本，追加到结果中（“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”一并追加），清空临时文本。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600391-D962-452C-BFAB-E396B691E5D5}"/>
              </a:ext>
            </a:extLst>
          </p:cNvPr>
          <p:cNvSpPr txBox="1"/>
          <p:nvPr/>
        </p:nvSpPr>
        <p:spPr>
          <a:xfrm>
            <a:off x="3073498" y="4665226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-)</a:t>
            </a:r>
            <a:endParaRPr lang="zh-CN" altLang="en-US" sz="2000" b="1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986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57E99A-C925-4179-BAA4-9FEA5EEC1AFA}"/>
              </a:ext>
            </a:extLst>
          </p:cNvPr>
          <p:cNvSpPr txBox="1"/>
          <p:nvPr/>
        </p:nvSpPr>
        <p:spPr>
          <a:xfrm>
            <a:off x="196948" y="846882"/>
            <a:ext cx="119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接下来要做的事情就轻松很多了，我们要把文本传入美化函数。我们只希望它美化含有“皮卡丘”中的文字的文本。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443DC-75C1-400D-B235-61190DF55EAB}"/>
              </a:ext>
            </a:extLst>
          </p:cNvPr>
          <p:cNvSpPr txBox="1"/>
          <p:nvPr/>
        </p:nvSpPr>
        <p:spPr>
          <a:xfrm>
            <a:off x="196948" y="1216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先举个例子：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8E047-3716-41AB-AC9F-6B3A0847BD05}"/>
              </a:ext>
            </a:extLst>
          </p:cNvPr>
          <p:cNvSpPr txBox="1"/>
          <p:nvPr/>
        </p:nvSpPr>
        <p:spPr>
          <a:xfrm>
            <a:off x="2888456" y="1828820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皮丘皮卡卡卡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皮皮皮皮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206957-D942-4E7C-BA71-4331A2F80523}"/>
              </a:ext>
            </a:extLst>
          </p:cNvPr>
          <p:cNvSpPr txBox="1"/>
          <p:nvPr/>
        </p:nvSpPr>
        <p:spPr>
          <a:xfrm>
            <a:off x="3073498" y="2841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临时读入文本：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8CE55-AE56-42B0-B834-FAFD25511B75}"/>
              </a:ext>
            </a:extLst>
          </p:cNvPr>
          <p:cNvSpPr txBox="1"/>
          <p:nvPr/>
        </p:nvSpPr>
        <p:spPr>
          <a:xfrm>
            <a:off x="3082353" y="3462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状态：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237F5A-242F-4A8F-AC31-8841D22CAAB0}"/>
              </a:ext>
            </a:extLst>
          </p:cNvPr>
          <p:cNvCxnSpPr/>
          <p:nvPr/>
        </p:nvCxnSpPr>
        <p:spPr>
          <a:xfrm>
            <a:off x="8966158" y="1771700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9E06C-8769-4CD0-8457-090A7A5111EB}"/>
              </a:ext>
            </a:extLst>
          </p:cNvPr>
          <p:cNvSpPr txBox="1"/>
          <p:nvPr/>
        </p:nvSpPr>
        <p:spPr>
          <a:xfrm>
            <a:off x="3073498" y="3152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CCC75-F6EA-4B5C-A6F6-44000341ABE0}"/>
              </a:ext>
            </a:extLst>
          </p:cNvPr>
          <p:cNvSpPr txBox="1"/>
          <p:nvPr/>
        </p:nvSpPr>
        <p:spPr>
          <a:xfrm>
            <a:off x="4200150" y="31520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第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16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2155A-4E76-4C09-9E6D-5C42EB41638F}"/>
              </a:ext>
            </a:extLst>
          </p:cNvPr>
          <p:cNvSpPr txBox="1"/>
          <p:nvPr/>
        </p:nvSpPr>
        <p:spPr>
          <a:xfrm>
            <a:off x="3721935" y="3462467"/>
            <a:ext cx="6536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“皮”存在于“皮卡丘”之中。加入临时文本。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到达最后一个字符，再次传入美化函数。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600391-D962-452C-BFAB-E396B691E5D5}"/>
              </a:ext>
            </a:extLst>
          </p:cNvPr>
          <p:cNvSpPr txBox="1"/>
          <p:nvPr/>
        </p:nvSpPr>
        <p:spPr>
          <a:xfrm>
            <a:off x="3073498" y="4665226"/>
            <a:ext cx="641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皮丘皮卡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-)</a:t>
            </a:r>
            <a:r>
              <a:rPr lang="zh-CN" altLang="en-US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</a:t>
            </a:r>
            <a:r>
              <a:rPr lang="en-US" altLang="zh-CN" sz="2000" b="1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endParaRPr lang="zh-CN" altLang="en-US" sz="2000" b="1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712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113FE6-B35D-413D-998D-764E774244D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4D82BF-4855-493A-A3E7-8B1291D1FF28}"/>
              </a:ext>
            </a:extLst>
          </p:cNvPr>
          <p:cNvSpPr txBox="1"/>
          <p:nvPr/>
        </p:nvSpPr>
        <p:spPr>
          <a:xfrm>
            <a:off x="196948" y="8468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代码实现如下：</a:t>
            </a: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2D7A8652-074C-412B-8379-9B14807F0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51" y="1528860"/>
            <a:ext cx="5104024" cy="38002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3349E7-A842-42B3-8B05-120B77BB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8" y="1832309"/>
            <a:ext cx="6531917" cy="3193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619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234B18-CD62-42B2-A5F0-6F859C2060C4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加工编程代码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7F6FCF-1CA6-4D99-B451-5FCCF9F977EC}"/>
              </a:ext>
            </a:extLst>
          </p:cNvPr>
          <p:cNvSpPr txBox="1"/>
          <p:nvPr/>
        </p:nvSpPr>
        <p:spPr>
          <a:xfrm>
            <a:off x="196948" y="846882"/>
            <a:ext cx="110337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在先前的测试中，发现标点符号也会被加密，且“皮卡丘”文本自身也会被加密，为了防止这些现象发生，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我们设置了白名单符号与白名单句子。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“)”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 “~”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 “-”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由于本身是构成加密文本的，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所以我们要把它们夹在“丘丘”之间表示不加密。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48A7FE-BE85-4F1E-A29A-7ACF6745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7" y="2343182"/>
            <a:ext cx="7790476" cy="5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C9FD93-75DC-44D2-ADA1-454F80540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37" y="3153439"/>
            <a:ext cx="6335246" cy="3501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954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5DE8F26-C10A-4DCA-B263-0AC18D92A067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最终加密效果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B3166B33-8B1D-45D9-A4CF-BCB5356B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00758"/>
              </p:ext>
            </p:extLst>
          </p:nvPr>
        </p:nvGraphicFramePr>
        <p:xfrm>
          <a:off x="2032000" y="1786466"/>
          <a:ext cx="81280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519508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40298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原句子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加密后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2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你好！世界！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卡卡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丘卡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丘卡皮皮卡丘丘皮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皮卡丘丘卡丘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卡丘！卡卡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丘皮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皮卡丘卡卡丘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丘丘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丘皮卡卡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卡卡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卡丘！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65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你看过</a:t>
                      </a:r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简爱</a:t>
                      </a:r>
                      <a:r>
                        <a:rPr lang="en-US" altLang="zh-CN" dirty="0"/>
                        <a:t>》</a:t>
                      </a:r>
                      <a:r>
                        <a:rPr lang="zh-CN" altLang="en-US" dirty="0"/>
                        <a:t>吗？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卡卡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丘卡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丘卡皮皮卡丘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丘丘</a:t>
                      </a:r>
                      <a:r>
                        <a:rPr lang="en-US" altLang="zh-CN" sz="1400" dirty="0"/>
                        <a:t>~)</a:t>
                      </a:r>
                      <a:r>
                        <a:rPr lang="zh-CN" altLang="en-US" sz="1400" dirty="0"/>
                        <a:t>皮皮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卡皮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卡丘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皮皮丘卡</a:t>
                      </a:r>
                      <a:r>
                        <a:rPr lang="en-US" altLang="zh-CN" sz="1400" dirty="0"/>
                        <a:t>-</a:t>
                      </a:r>
                      <a:r>
                        <a:rPr lang="zh-CN" altLang="en-US" sz="1400" dirty="0"/>
                        <a:t>丘丘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卡丘</a:t>
                      </a:r>
                      <a:r>
                        <a:rPr lang="en-US" altLang="zh-CN" sz="1400" dirty="0"/>
                        <a:t>《(</a:t>
                      </a:r>
                      <a:r>
                        <a:rPr lang="zh-CN" altLang="en-US" sz="1400" dirty="0"/>
                        <a:t>丘丘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皮丘卡皮皮卡卡丘</a:t>
                      </a:r>
                      <a:r>
                        <a:rPr lang="en-US" altLang="zh-CN" sz="1400" dirty="0"/>
                        <a:t>》</a:t>
                      </a:r>
                      <a:r>
                        <a:rPr lang="zh-CN" altLang="en-US" sz="1400" dirty="0"/>
                        <a:t>丘皮卡卡皮卡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丘丘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卡丘？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79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太棒了！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丘皮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皮卡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皮丘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皮丘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卡丘丘卡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皮皮卡丘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皮丘卡丘卡卡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丘皮</a:t>
                      </a:r>
                      <a:r>
                        <a:rPr lang="en-US" altLang="zh-CN" sz="1400" dirty="0"/>
                        <a:t>-)</a:t>
                      </a:r>
                      <a:r>
                        <a:rPr lang="zh-CN" altLang="en-US" sz="1400" dirty="0"/>
                        <a:t>丘卡卡丘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941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Python3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丘皮</a:t>
                      </a:r>
                      <a:r>
                        <a:rPr lang="en-US" altLang="zh-CN" sz="1400" dirty="0"/>
                        <a:t>-</a:t>
                      </a:r>
                      <a:r>
                        <a:rPr lang="zh-CN" altLang="en-US" sz="1400" dirty="0"/>
                        <a:t>卡丘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丘丘皮卡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卡丘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丘丘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卡卡卡丘丘卡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皮皮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卡丘丘卡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丘卡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卡丘丘卡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丘皮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卡丘</a:t>
                      </a:r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18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081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5EC949-91CB-4E90-99DE-596A9D41A99B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开始解密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19EA6-2400-4B64-9F5C-93F912C81BD9}"/>
              </a:ext>
            </a:extLst>
          </p:cNvPr>
          <p:cNvSpPr txBox="1"/>
          <p:nvPr/>
        </p:nvSpPr>
        <p:spPr>
          <a:xfrm>
            <a:off x="196948" y="846882"/>
            <a:ext cx="101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解密就要逆着加密的思维来了，我们照例来写一个流程图。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PS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：解密写的很晕，一般人看不懂，代码中会适当改进）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C97EFA-4D5A-42CF-A3ED-9674A05BD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51" y="1256670"/>
            <a:ext cx="5235949" cy="5025697"/>
          </a:xfrm>
          <a:prstGeom prst="rect">
            <a:avLst/>
          </a:prstGeom>
        </p:spPr>
      </p:pic>
      <p:pic>
        <p:nvPicPr>
          <p:cNvPr id="11" name="图片 10" descr="图示, 示意图&#10;&#10;描述已自动生成">
            <a:extLst>
              <a:ext uri="{FF2B5EF4-FFF2-40B4-BE49-F238E27FC236}">
                <a16:creationId xmlns:a16="http://schemas.microsoft.com/office/drawing/2014/main" id="{64273414-0EE5-4F1B-B9FF-E374790D0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2" y="1376362"/>
            <a:ext cx="1895475" cy="41052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D9D2DF3-BD85-49FD-8169-7E525D2D2406}"/>
              </a:ext>
            </a:extLst>
          </p:cNvPr>
          <p:cNvSpPr txBox="1"/>
          <p:nvPr/>
        </p:nvSpPr>
        <p:spPr>
          <a:xfrm>
            <a:off x="339823" y="6349672"/>
            <a:ext cx="1184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流程图的目的是引导我们写代码的方向、理清我们的思路，否则我们会写的漫无目的。后面我们看看怎么写流程图。</a:t>
            </a:r>
          </a:p>
        </p:txBody>
      </p:sp>
    </p:spTree>
    <p:extLst>
      <p:ext uri="{BB962C8B-B14F-4D97-AF65-F5344CB8AC3E}">
        <p14:creationId xmlns:p14="http://schemas.microsoft.com/office/powerpoint/2010/main" val="479151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想要达到目的，必须赋予机器“人”的思维，这是一个总结性的概念。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如果我们都不会解密，想要机器解密是不可能的。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F987E2-DA03-4B3B-A856-06EEF1E05471}"/>
              </a:ext>
            </a:extLst>
          </p:cNvPr>
          <p:cNvSpPr txBox="1"/>
          <p:nvPr/>
        </p:nvSpPr>
        <p:spPr>
          <a:xfrm>
            <a:off x="196947" y="1493213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所以我们要先整理自己的思路，在想方法实现到机器上，用代码表示出来。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798BF4-4080-445B-BAF4-329B7626E2FD}"/>
              </a:ext>
            </a:extLst>
          </p:cNvPr>
          <p:cNvSpPr txBox="1"/>
          <p:nvPr/>
        </p:nvSpPr>
        <p:spPr>
          <a:xfrm>
            <a:off x="196947" y="195487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举个例子，我有一段加密后的文本：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FBFCA1-C5B3-4A04-9A86-7C04C2EF3ADF}"/>
              </a:ext>
            </a:extLst>
          </p:cNvPr>
          <p:cNvSpPr txBox="1"/>
          <p:nvPr/>
        </p:nvSpPr>
        <p:spPr>
          <a:xfrm>
            <a:off x="4791797" y="250887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2512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000">
        <p159:morph option="byObject"/>
      </p:transition>
    </mc:Choice>
    <mc:Fallback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想要达到目的，必须赋予机器“人”的思维，这是一个总结性的概念。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如果我们都不会解密，想要机器解密是不可能的。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F987E2-DA03-4B3B-A856-06EEF1E05471}"/>
              </a:ext>
            </a:extLst>
          </p:cNvPr>
          <p:cNvSpPr txBox="1"/>
          <p:nvPr/>
        </p:nvSpPr>
        <p:spPr>
          <a:xfrm>
            <a:off x="196947" y="1493213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所以我们要先整理自己的思路，在想方法实现到机器上，用代码表示出来。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798BF4-4080-445B-BAF4-329B7626E2FD}"/>
              </a:ext>
            </a:extLst>
          </p:cNvPr>
          <p:cNvSpPr txBox="1"/>
          <p:nvPr/>
        </p:nvSpPr>
        <p:spPr>
          <a:xfrm>
            <a:off x="196947" y="195487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举个例子，我有一段加密后的文本：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FBFCA1-C5B3-4A04-9A86-7C04C2EF3ADF}"/>
              </a:ext>
            </a:extLst>
          </p:cNvPr>
          <p:cNvSpPr txBox="1"/>
          <p:nvPr/>
        </p:nvSpPr>
        <p:spPr>
          <a:xfrm>
            <a:off x="3958235" y="2508876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~)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</a:t>
            </a:r>
            <a:endParaRPr lang="en-US" altLang="zh-CN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BD93B72-B480-40CE-8732-EBFD7A8E210F}"/>
              </a:ext>
            </a:extLst>
          </p:cNvPr>
          <p:cNvCxnSpPr/>
          <p:nvPr/>
        </p:nvCxnSpPr>
        <p:spPr>
          <a:xfrm flipV="1">
            <a:off x="4819650" y="2878208"/>
            <a:ext cx="0" cy="542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1EA4A18-CEBB-4973-B172-62D248B407CE}"/>
              </a:ext>
            </a:extLst>
          </p:cNvPr>
          <p:cNvSpPr txBox="1"/>
          <p:nvPr/>
        </p:nvSpPr>
        <p:spPr>
          <a:xfrm>
            <a:off x="3355994" y="352453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发现“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即将前一节的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“皮”作为下一节，即“皮皮”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440FBD-4864-4CF1-82D7-5BCDF5243570}"/>
              </a:ext>
            </a:extLst>
          </p:cNvPr>
          <p:cNvSpPr txBox="1"/>
          <p:nvPr/>
        </p:nvSpPr>
        <p:spPr>
          <a:xfrm>
            <a:off x="4469608" y="2099212"/>
            <a:ext cx="70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9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想要达到目的，必须赋予机器“人”的思维，这是一个总结性的概念。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如果我们都不会解密，想要机器解密是不可能的。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F987E2-DA03-4B3B-A856-06EEF1E05471}"/>
              </a:ext>
            </a:extLst>
          </p:cNvPr>
          <p:cNvSpPr txBox="1"/>
          <p:nvPr/>
        </p:nvSpPr>
        <p:spPr>
          <a:xfrm>
            <a:off x="196947" y="1493213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所以我们要先整理自己的思路，在想方法实现到机器上，用代码表示出来。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798BF4-4080-445B-BAF4-329B7626E2FD}"/>
              </a:ext>
            </a:extLst>
          </p:cNvPr>
          <p:cNvSpPr txBox="1"/>
          <p:nvPr/>
        </p:nvSpPr>
        <p:spPr>
          <a:xfrm>
            <a:off x="196947" y="195487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举个例子，我有一段加密后的文本：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FBFCA1-C5B3-4A04-9A86-7C04C2EF3ADF}"/>
              </a:ext>
            </a:extLst>
          </p:cNvPr>
          <p:cNvSpPr txBox="1"/>
          <p:nvPr/>
        </p:nvSpPr>
        <p:spPr>
          <a:xfrm>
            <a:off x="3958235" y="2508876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~)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</a:t>
            </a:r>
            <a:endParaRPr lang="en-US" altLang="zh-CN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BD93B72-B480-40CE-8732-EBFD7A8E210F}"/>
              </a:ext>
            </a:extLst>
          </p:cNvPr>
          <p:cNvCxnSpPr/>
          <p:nvPr/>
        </p:nvCxnSpPr>
        <p:spPr>
          <a:xfrm flipV="1">
            <a:off x="5791200" y="2878208"/>
            <a:ext cx="0" cy="542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1EA4A18-CEBB-4973-B172-62D248B407CE}"/>
              </a:ext>
            </a:extLst>
          </p:cNvPr>
          <p:cNvSpPr txBox="1"/>
          <p:nvPr/>
        </p:nvSpPr>
        <p:spPr>
          <a:xfrm>
            <a:off x="4467347" y="352453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发现“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即将前一节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作为下一节，即“卡皮”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440FBD-4864-4CF1-82D7-5BCDF5243570}"/>
              </a:ext>
            </a:extLst>
          </p:cNvPr>
          <p:cNvSpPr txBox="1"/>
          <p:nvPr/>
        </p:nvSpPr>
        <p:spPr>
          <a:xfrm>
            <a:off x="4469608" y="2099212"/>
            <a:ext cx="70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0AB404-EF13-4A6B-A391-80C6EBF37CB0}"/>
              </a:ext>
            </a:extLst>
          </p:cNvPr>
          <p:cNvSpPr txBox="1"/>
          <p:nvPr/>
        </p:nvSpPr>
        <p:spPr>
          <a:xfrm>
            <a:off x="5462588" y="2087841"/>
            <a:ext cx="70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009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9DC30943-C6AF-4AEC-B936-0D0F54DDB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27152C-BCF6-48DB-8005-6A71D2614513}"/>
              </a:ext>
            </a:extLst>
          </p:cNvPr>
          <p:cNvSpPr txBox="1"/>
          <p:nvPr/>
        </p:nvSpPr>
        <p:spPr>
          <a:xfrm>
            <a:off x="6096000" y="2131875"/>
            <a:ext cx="45560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认真的思考</a:t>
            </a:r>
            <a:r>
              <a:rPr lang="en-US" altLang="zh-CN" sz="4400" dirty="0" err="1"/>
              <a:t>ing</a:t>
            </a:r>
            <a:r>
              <a:rPr lang="en-US" altLang="zh-CN" sz="4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86604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">
        <p:fade/>
      </p:transition>
    </mc:Choice>
    <mc:Fallback>
      <p:transition spd="med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想要达到目的，必须赋予机器“人”的思维，这是一个总结性的概念。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如果我们都不会解密，想要机器解密是不可能的。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F987E2-DA03-4B3B-A856-06EEF1E05471}"/>
              </a:ext>
            </a:extLst>
          </p:cNvPr>
          <p:cNvSpPr txBox="1"/>
          <p:nvPr/>
        </p:nvSpPr>
        <p:spPr>
          <a:xfrm>
            <a:off x="196947" y="1493213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所以我们要先整理自己的思路，在想方法实现到机器上，用代码表示出来。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798BF4-4080-445B-BAF4-329B7626E2FD}"/>
              </a:ext>
            </a:extLst>
          </p:cNvPr>
          <p:cNvSpPr txBox="1"/>
          <p:nvPr/>
        </p:nvSpPr>
        <p:spPr>
          <a:xfrm>
            <a:off x="196947" y="195487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举个例子，我有一段加密后的文本：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FBFCA1-C5B3-4A04-9A86-7C04C2EF3ADF}"/>
              </a:ext>
            </a:extLst>
          </p:cNvPr>
          <p:cNvSpPr txBox="1"/>
          <p:nvPr/>
        </p:nvSpPr>
        <p:spPr>
          <a:xfrm>
            <a:off x="3958235" y="2508876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~)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</a:t>
            </a:r>
            <a:endParaRPr lang="en-US" altLang="zh-CN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BD93B72-B480-40CE-8732-EBFD7A8E210F}"/>
              </a:ext>
            </a:extLst>
          </p:cNvPr>
          <p:cNvCxnSpPr/>
          <p:nvPr/>
        </p:nvCxnSpPr>
        <p:spPr>
          <a:xfrm flipV="1">
            <a:off x="6972300" y="2878208"/>
            <a:ext cx="0" cy="542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1EA4A18-CEBB-4973-B172-62D248B407CE}"/>
              </a:ext>
            </a:extLst>
          </p:cNvPr>
          <p:cNvSpPr txBox="1"/>
          <p:nvPr/>
        </p:nvSpPr>
        <p:spPr>
          <a:xfrm>
            <a:off x="5610388" y="352453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发现“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,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即将前一节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作为下一节，即“皮卡”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440FBD-4864-4CF1-82D7-5BCDF5243570}"/>
              </a:ext>
            </a:extLst>
          </p:cNvPr>
          <p:cNvSpPr txBox="1"/>
          <p:nvPr/>
        </p:nvSpPr>
        <p:spPr>
          <a:xfrm>
            <a:off x="4469608" y="2099212"/>
            <a:ext cx="70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0AB404-EF13-4A6B-A391-80C6EBF37CB0}"/>
              </a:ext>
            </a:extLst>
          </p:cNvPr>
          <p:cNvSpPr txBox="1"/>
          <p:nvPr/>
        </p:nvSpPr>
        <p:spPr>
          <a:xfrm>
            <a:off x="5462588" y="2087841"/>
            <a:ext cx="70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F7800-DAED-45EF-812C-206A3B4EAC85}"/>
              </a:ext>
            </a:extLst>
          </p:cNvPr>
          <p:cNvSpPr txBox="1"/>
          <p:nvPr/>
        </p:nvSpPr>
        <p:spPr>
          <a:xfrm>
            <a:off x="6681788" y="2087841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975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想要达到目的，必须赋予机器“人”的思维，这是一个总结性的概念。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如果我们都不会解密，想要机器解密是不可能的。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F987E2-DA03-4B3B-A856-06EEF1E05471}"/>
              </a:ext>
            </a:extLst>
          </p:cNvPr>
          <p:cNvSpPr txBox="1"/>
          <p:nvPr/>
        </p:nvSpPr>
        <p:spPr>
          <a:xfrm>
            <a:off x="196947" y="1493213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所以我们要先整理自己的思路，在想方法实现到机器上，用代码表示出来。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798BF4-4080-445B-BAF4-329B7626E2FD}"/>
              </a:ext>
            </a:extLst>
          </p:cNvPr>
          <p:cNvSpPr txBox="1"/>
          <p:nvPr/>
        </p:nvSpPr>
        <p:spPr>
          <a:xfrm>
            <a:off x="196947" y="195487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举个例子，我有一段加密后的文本：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FBFCA1-C5B3-4A04-9A86-7C04C2EF3ADF}"/>
              </a:ext>
            </a:extLst>
          </p:cNvPr>
          <p:cNvSpPr txBox="1"/>
          <p:nvPr/>
        </p:nvSpPr>
        <p:spPr>
          <a:xfrm>
            <a:off x="3958235" y="2508876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~)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</a:t>
            </a:r>
            <a:endParaRPr lang="en-US" altLang="zh-CN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440FBD-4864-4CF1-82D7-5BCDF5243570}"/>
              </a:ext>
            </a:extLst>
          </p:cNvPr>
          <p:cNvSpPr txBox="1"/>
          <p:nvPr/>
        </p:nvSpPr>
        <p:spPr>
          <a:xfrm>
            <a:off x="4498183" y="2520267"/>
            <a:ext cx="70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皮皮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0AB404-EF13-4A6B-A391-80C6EBF37CB0}"/>
              </a:ext>
            </a:extLst>
          </p:cNvPr>
          <p:cNvSpPr txBox="1"/>
          <p:nvPr/>
        </p:nvSpPr>
        <p:spPr>
          <a:xfrm>
            <a:off x="5395915" y="2520267"/>
            <a:ext cx="70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F7800-DAED-45EF-812C-206A3B4EAC85}"/>
              </a:ext>
            </a:extLst>
          </p:cNvPr>
          <p:cNvSpPr txBox="1"/>
          <p:nvPr/>
        </p:nvSpPr>
        <p:spPr>
          <a:xfrm>
            <a:off x="6672263" y="2520267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355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我们的思维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想要达到目的，必须赋予机器“人”的思维，这是一个总结性的概念。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如果我们都不会解密，想要机器解密是不可能的。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F987E2-DA03-4B3B-A856-06EEF1E05471}"/>
              </a:ext>
            </a:extLst>
          </p:cNvPr>
          <p:cNvSpPr txBox="1"/>
          <p:nvPr/>
        </p:nvSpPr>
        <p:spPr>
          <a:xfrm>
            <a:off x="196947" y="1493213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所以我们要先整理自己的思路，在想方法实现到机器上，用代码表示出来。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798BF4-4080-445B-BAF4-329B7626E2FD}"/>
              </a:ext>
            </a:extLst>
          </p:cNvPr>
          <p:cNvSpPr txBox="1"/>
          <p:nvPr/>
        </p:nvSpPr>
        <p:spPr>
          <a:xfrm>
            <a:off x="196947" y="195487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举个例子，我有一段加密后的文本：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FBFCA1-C5B3-4A04-9A86-7C04C2EF3ADF}"/>
              </a:ext>
            </a:extLst>
          </p:cNvPr>
          <p:cNvSpPr txBox="1"/>
          <p:nvPr/>
        </p:nvSpPr>
        <p:spPr>
          <a:xfrm>
            <a:off x="3246502" y="2623176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卡皮皮皮卡皮卡皮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皮卡皮卡</a:t>
            </a:r>
            <a:r>
              <a:rPr lang="en-US" altLang="zh-CN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10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</a:t>
            </a:r>
            <a:endParaRPr lang="en-US" altLang="zh-CN" spc="10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502F55F-8440-4F32-8F0A-AA36E1AA0F61}"/>
              </a:ext>
            </a:extLst>
          </p:cNvPr>
          <p:cNvCxnSpPr/>
          <p:nvPr/>
        </p:nvCxnSpPr>
        <p:spPr>
          <a:xfrm>
            <a:off x="3362325" y="2992508"/>
            <a:ext cx="571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31F3954-8500-418D-926C-A76BD566F63F}"/>
              </a:ext>
            </a:extLst>
          </p:cNvPr>
          <p:cNvCxnSpPr/>
          <p:nvPr/>
        </p:nvCxnSpPr>
        <p:spPr>
          <a:xfrm>
            <a:off x="4074932" y="3013216"/>
            <a:ext cx="571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90671A4-2449-4188-807D-E705660AA85C}"/>
              </a:ext>
            </a:extLst>
          </p:cNvPr>
          <p:cNvCxnSpPr/>
          <p:nvPr/>
        </p:nvCxnSpPr>
        <p:spPr>
          <a:xfrm>
            <a:off x="4791075" y="3013216"/>
            <a:ext cx="571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EC7EFB2-78A1-4D09-ACA4-C292CBFE195E}"/>
              </a:ext>
            </a:extLst>
          </p:cNvPr>
          <p:cNvCxnSpPr/>
          <p:nvPr/>
        </p:nvCxnSpPr>
        <p:spPr>
          <a:xfrm>
            <a:off x="5524500" y="3013216"/>
            <a:ext cx="571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00AF021-D1C3-44A2-9D81-A6F2136A58A3}"/>
              </a:ext>
            </a:extLst>
          </p:cNvPr>
          <p:cNvCxnSpPr/>
          <p:nvPr/>
        </p:nvCxnSpPr>
        <p:spPr>
          <a:xfrm>
            <a:off x="6400800" y="3013216"/>
            <a:ext cx="571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5448362-4BB6-4E32-88B4-7A4D4435CC0E}"/>
              </a:ext>
            </a:extLst>
          </p:cNvPr>
          <p:cNvCxnSpPr/>
          <p:nvPr/>
        </p:nvCxnSpPr>
        <p:spPr>
          <a:xfrm>
            <a:off x="7134225" y="3014874"/>
            <a:ext cx="571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9E738ED-D45E-469B-AD4D-28EDD1AC953B}"/>
              </a:ext>
            </a:extLst>
          </p:cNvPr>
          <p:cNvCxnSpPr/>
          <p:nvPr/>
        </p:nvCxnSpPr>
        <p:spPr>
          <a:xfrm>
            <a:off x="8124825" y="3013216"/>
            <a:ext cx="571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2EA6F25-6939-4D0B-8784-A407A7E58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07209"/>
              </p:ext>
            </p:extLst>
          </p:nvPr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F81B302-86EF-4673-ADC7-A60D815A01EE}"/>
              </a:ext>
            </a:extLst>
          </p:cNvPr>
          <p:cNvSpPr txBox="1"/>
          <p:nvPr/>
        </p:nvSpPr>
        <p:spPr>
          <a:xfrm>
            <a:off x="242029" y="399300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之后我们根据表格一步一步推出定义数字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D33B96-2A23-4C36-93CB-164E5C36AAA4}"/>
              </a:ext>
            </a:extLst>
          </p:cNvPr>
          <p:cNvSpPr txBox="1"/>
          <p:nvPr/>
        </p:nvSpPr>
        <p:spPr>
          <a:xfrm>
            <a:off x="3459933" y="3119336"/>
            <a:ext cx="590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3     0     3     3       9      9  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终止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AB38524-0C2B-4765-8BFB-7A3773BFFB3A}"/>
                  </a:ext>
                </a:extLst>
              </p:cNvPr>
              <p:cNvSpPr txBox="1"/>
              <p:nvPr/>
            </p:nvSpPr>
            <p:spPr>
              <a:xfrm>
                <a:off x="-310903" y="4526364"/>
                <a:ext cx="7734072" cy="3113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文泉驿等宽微米黑" panose="020B0606030804020204" pitchFamily="34" charset="-122"/>
                              <a:cs typeface="文泉驿等宽微米黑" panose="020B06060308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文泉驿等宽微米黑" panose="020B0606030804020204" pitchFamily="34" charset="-122"/>
                              <a:cs typeface="文泉驿等宽微米黑" panose="020B0606030804020204" pitchFamily="34" charset="-122"/>
                            </a:rPr>
                            <m:t>16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文泉驿等宽微米黑" panose="020B0606030804020204" pitchFamily="34" charset="-122"/>
                              <a:cs typeface="文泉驿等宽微米黑" panose="020B0606030804020204" pitchFamily="34" charset="-122"/>
                            </a:rPr>
                            <m:t>0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文泉驿等宽微米黑" panose="020B0606030804020204" pitchFamily="34" charset="-122"/>
                        </a:rPr>
                        <m:t>×9+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  <m:t>16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  <m:t>1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文泉驿等宽微米黑" panose="020B0606030804020204" pitchFamily="34" charset="-122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文泉驿等宽微米黑" panose="020B0606030804020204" pitchFamily="34" charset="-122"/>
                        </a:rPr>
                        <m:t>9+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  <m:t>16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文泉驿等宽微米黑" panose="020B0606030804020204" pitchFamily="34" charset="-122"/>
                        </a:rPr>
                        <m:t>×3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文泉驿等宽微米黑" panose="020B06060308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  <m:t>16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  <m:t>3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文泉驿等宽微米黑" panose="020B0606030804020204" pitchFamily="34" charset="-122"/>
                        </a:rPr>
                        <m:t>×3+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  <m:t>16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  <m:t>4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文泉驿等宽微米黑" panose="020B0606030804020204" pitchFamily="34" charset="-122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文泉驿等宽微米黑" panose="020B0606030804020204" pitchFamily="34" charset="-122"/>
                        </a:rPr>
                        <m:t>0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文泉驿等宽微米黑" panose="020B06060308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  <m:t>16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文泉驿等宽微米黑" panose="020B0606030804020204" pitchFamily="34" charset="-122"/>
                            </a:rPr>
                            <m:t>5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文泉驿等宽微米黑" panose="020B0606030804020204" pitchFamily="34" charset="-122"/>
                        </a:rPr>
                        <m:t>×3</m:t>
                      </m:r>
                    </m:oMath>
                  </m:oMathPara>
                </a14:m>
                <a:endParaRPr lang="zh-CN" altLang="en-US" sz="2000" dirty="0"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AB38524-0C2B-4765-8BFB-7A3773BFF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0903" y="4526364"/>
                <a:ext cx="7734072" cy="311304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376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000">
        <p159:morph option="byObject"/>
      </p:transition>
    </mc:Choice>
    <mc:Fallback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D038E742-5D49-4A1A-9B85-31DCD7B8C262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0559E8-AE0D-41C4-A0D4-107A4D3A8D36}"/>
              </a:ext>
            </a:extLst>
          </p:cNvPr>
          <p:cNvSpPr txBox="1"/>
          <p:nvPr/>
        </p:nvSpPr>
        <p:spPr>
          <a:xfrm>
            <a:off x="2664075" y="2631223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C1F7733-E6AB-4AC1-888B-F16479C43B67}"/>
              </a:ext>
            </a:extLst>
          </p:cNvPr>
          <p:cNvCxnSpPr/>
          <p:nvPr/>
        </p:nvCxnSpPr>
        <p:spPr>
          <a:xfrm>
            <a:off x="2664075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False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148707"/>
              </p:ext>
            </p:extLst>
          </p:nvPr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197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D038E742-5D49-4A1A-9B85-31DCD7B8C262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0559E8-AE0D-41C4-A0D4-107A4D3A8D36}"/>
              </a:ext>
            </a:extLst>
          </p:cNvPr>
          <p:cNvSpPr txBox="1"/>
          <p:nvPr/>
        </p:nvSpPr>
        <p:spPr>
          <a:xfrm>
            <a:off x="2664075" y="2631223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C1F7733-E6AB-4AC1-888B-F16479C43B67}"/>
              </a:ext>
            </a:extLst>
          </p:cNvPr>
          <p:cNvCxnSpPr/>
          <p:nvPr/>
        </p:nvCxnSpPr>
        <p:spPr>
          <a:xfrm>
            <a:off x="3045075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False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“丘” 存在于“皮卡丘”内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+1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未超出输入文本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449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D038E742-5D49-4A1A-9B85-31DCD7B8C262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0559E8-AE0D-41C4-A0D4-107A4D3A8D36}"/>
              </a:ext>
            </a:extLst>
          </p:cNvPr>
          <p:cNvSpPr txBox="1"/>
          <p:nvPr/>
        </p:nvSpPr>
        <p:spPr>
          <a:xfrm>
            <a:off x="2664075" y="2631223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C1F7733-E6AB-4AC1-888B-F16479C43B67}"/>
              </a:ext>
            </a:extLst>
          </p:cNvPr>
          <p:cNvCxnSpPr/>
          <p:nvPr/>
        </p:nvCxnSpPr>
        <p:spPr>
          <a:xfrm>
            <a:off x="3311775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False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拓展模式未开启 “卡” 存在于“皮卡丘”内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“丘卡”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--&gt;  6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F76756-B65B-4F5D-BA5C-3EF48A87FE8D}"/>
              </a:ext>
            </a:extLst>
          </p:cNvPr>
          <p:cNvSpPr txBox="1"/>
          <p:nvPr/>
        </p:nvSpPr>
        <p:spPr>
          <a:xfrm>
            <a:off x="2693036" y="342685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69988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D038E742-5D49-4A1A-9B85-31DCD7B8C262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0559E8-AE0D-41C4-A0D4-107A4D3A8D36}"/>
              </a:ext>
            </a:extLst>
          </p:cNvPr>
          <p:cNvSpPr txBox="1"/>
          <p:nvPr/>
        </p:nvSpPr>
        <p:spPr>
          <a:xfrm>
            <a:off x="2664075" y="2631223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C1F7733-E6AB-4AC1-888B-F16479C43B67}"/>
              </a:ext>
            </a:extLst>
          </p:cNvPr>
          <p:cNvCxnSpPr/>
          <p:nvPr/>
        </p:nvCxnSpPr>
        <p:spPr>
          <a:xfrm>
            <a:off x="3549900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False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“~”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为重复标识 替换“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”为“丘卡”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F76756-B65B-4F5D-BA5C-3EF48A87FE8D}"/>
              </a:ext>
            </a:extLst>
          </p:cNvPr>
          <p:cNvSpPr txBox="1"/>
          <p:nvPr/>
        </p:nvSpPr>
        <p:spPr>
          <a:xfrm>
            <a:off x="2693036" y="342685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020789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D038E742-5D49-4A1A-9B85-31DCD7B8C262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0559E8-AE0D-41C4-A0D4-107A4D3A8D36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C1F7733-E6AB-4AC1-888B-F16479C43B67}"/>
              </a:ext>
            </a:extLst>
          </p:cNvPr>
          <p:cNvCxnSpPr/>
          <p:nvPr/>
        </p:nvCxnSpPr>
        <p:spPr>
          <a:xfrm>
            <a:off x="3626100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False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“丘” 存在于“皮卡丘”内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+1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未超出输入文本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F76756-B65B-4F5D-BA5C-3EF48A87FE8D}"/>
              </a:ext>
            </a:extLst>
          </p:cNvPr>
          <p:cNvSpPr txBox="1"/>
          <p:nvPr/>
        </p:nvSpPr>
        <p:spPr>
          <a:xfrm>
            <a:off x="2693036" y="342685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060300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False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拓展模式未开启 “卡” 存在于“皮卡丘”内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“丘卡”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--&gt;  6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F76756-B65B-4F5D-BA5C-3EF48A87FE8D}"/>
              </a:ext>
            </a:extLst>
          </p:cNvPr>
          <p:cNvSpPr txBox="1"/>
          <p:nvPr/>
        </p:nvSpPr>
        <p:spPr>
          <a:xfrm>
            <a:off x="2693036" y="34268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[6,6]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4E2A68-2B86-44F1-AC36-39EA940319E6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C111D3-8238-461C-BE14-9F20A750774B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B1118D-C364-4E84-B329-6E0665757357}"/>
              </a:ext>
            </a:extLst>
          </p:cNvPr>
          <p:cNvCxnSpPr/>
          <p:nvPr/>
        </p:nvCxnSpPr>
        <p:spPr>
          <a:xfrm>
            <a:off x="3940425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747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True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“(”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为开启拓展模式标识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开启拓展模式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F76756-B65B-4F5D-BA5C-3EF48A87FE8D}"/>
              </a:ext>
            </a:extLst>
          </p:cNvPr>
          <p:cNvSpPr txBox="1"/>
          <p:nvPr/>
        </p:nvSpPr>
        <p:spPr>
          <a:xfrm>
            <a:off x="2693036" y="34268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[6,6]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4E2A68-2B86-44F1-AC36-39EA940319E6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C111D3-8238-461C-BE14-9F20A750774B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B1118D-C364-4E84-B329-6E0665757357}"/>
              </a:ext>
            </a:extLst>
          </p:cNvPr>
          <p:cNvCxnSpPr/>
          <p:nvPr/>
        </p:nvCxnSpPr>
        <p:spPr>
          <a:xfrm>
            <a:off x="4159500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934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B2410D-3A2E-46FD-9ED5-DD29A2DD2644}"/>
              </a:ext>
            </a:extLst>
          </p:cNvPr>
          <p:cNvSpPr txBox="1"/>
          <p:nvPr/>
        </p:nvSpPr>
        <p:spPr>
          <a:xfrm>
            <a:off x="3249434" y="2644170"/>
            <a:ext cx="5693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开始设计</a:t>
            </a:r>
          </a:p>
        </p:txBody>
      </p:sp>
    </p:spTree>
    <p:extLst>
      <p:ext uri="{BB962C8B-B14F-4D97-AF65-F5344CB8AC3E}">
        <p14:creationId xmlns:p14="http://schemas.microsoft.com/office/powerpoint/2010/main" val="321576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True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“丘” 存在于“皮卡丘”内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+1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未超出输入文本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F76756-B65B-4F5D-BA5C-3EF48A87FE8D}"/>
              </a:ext>
            </a:extLst>
          </p:cNvPr>
          <p:cNvSpPr txBox="1"/>
          <p:nvPr/>
        </p:nvSpPr>
        <p:spPr>
          <a:xfrm>
            <a:off x="2693036" y="34268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[6,6]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4E2A68-2B86-44F1-AC36-39EA940319E6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C111D3-8238-461C-BE14-9F20A750774B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B1118D-C364-4E84-B329-6E0665757357}"/>
              </a:ext>
            </a:extLst>
          </p:cNvPr>
          <p:cNvCxnSpPr/>
          <p:nvPr/>
        </p:nvCxnSpPr>
        <p:spPr>
          <a:xfrm>
            <a:off x="4435725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9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True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拓展模式开启 “丘” 存在于“皮卡丘”内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“丘丘”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--&gt;  7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F76756-B65B-4F5D-BA5C-3EF48A87FE8D}"/>
              </a:ext>
            </a:extLst>
          </p:cNvPr>
          <p:cNvSpPr txBox="1"/>
          <p:nvPr/>
        </p:nvSpPr>
        <p:spPr>
          <a:xfrm>
            <a:off x="2693036" y="34268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[6,6,7]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4E2A68-2B86-44F1-AC36-39EA940319E6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C111D3-8238-461C-BE14-9F20A750774B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B1118D-C364-4E84-B329-6E0665757357}"/>
              </a:ext>
            </a:extLst>
          </p:cNvPr>
          <p:cNvCxnSpPr/>
          <p:nvPr/>
        </p:nvCxnSpPr>
        <p:spPr>
          <a:xfrm>
            <a:off x="4740525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67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True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“皮” 存在于“皮卡丘”内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+1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未超出输入文本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F76756-B65B-4F5D-BA5C-3EF48A87FE8D}"/>
              </a:ext>
            </a:extLst>
          </p:cNvPr>
          <p:cNvSpPr txBox="1"/>
          <p:nvPr/>
        </p:nvSpPr>
        <p:spPr>
          <a:xfrm>
            <a:off x="2693036" y="34268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[6,6,7]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4E2A68-2B86-44F1-AC36-39EA940319E6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C111D3-8238-461C-BE14-9F20A750774B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B1118D-C364-4E84-B329-6E0665757357}"/>
              </a:ext>
            </a:extLst>
          </p:cNvPr>
          <p:cNvCxnSpPr/>
          <p:nvPr/>
        </p:nvCxnSpPr>
        <p:spPr>
          <a:xfrm>
            <a:off x="5054850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185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True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拓展模式开启 “丘” 存在于“皮卡丘”内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“皮丘”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--&gt;  10 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F76756-B65B-4F5D-BA5C-3EF48A87FE8D}"/>
              </a:ext>
            </a:extLst>
          </p:cNvPr>
          <p:cNvSpPr txBox="1"/>
          <p:nvPr/>
        </p:nvSpPr>
        <p:spPr>
          <a:xfrm>
            <a:off x="2693036" y="34268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[6,6,7,10]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4E2A68-2B86-44F1-AC36-39EA940319E6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C111D3-8238-461C-BE14-9F20A750774B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B1118D-C364-4E84-B329-6E0665757357}"/>
              </a:ext>
            </a:extLst>
          </p:cNvPr>
          <p:cNvCxnSpPr/>
          <p:nvPr/>
        </p:nvCxnSpPr>
        <p:spPr>
          <a:xfrm>
            <a:off x="5331075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952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False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“(”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为关闭拓展模式标识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关闭拓展模式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F76756-B65B-4F5D-BA5C-3EF48A87FE8D}"/>
              </a:ext>
            </a:extLst>
          </p:cNvPr>
          <p:cNvSpPr txBox="1"/>
          <p:nvPr/>
        </p:nvSpPr>
        <p:spPr>
          <a:xfrm>
            <a:off x="2693036" y="34268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[6,6,7,10]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4E2A68-2B86-44F1-AC36-39EA940319E6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C111D3-8238-461C-BE14-9F20A750774B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B1118D-C364-4E84-B329-6E0665757357}"/>
              </a:ext>
            </a:extLst>
          </p:cNvPr>
          <p:cNvCxnSpPr/>
          <p:nvPr/>
        </p:nvCxnSpPr>
        <p:spPr>
          <a:xfrm>
            <a:off x="5521575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07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False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“卡” 存在于“皮卡丘”内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+1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未超出输入文本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F76756-B65B-4F5D-BA5C-3EF48A87FE8D}"/>
              </a:ext>
            </a:extLst>
          </p:cNvPr>
          <p:cNvSpPr txBox="1"/>
          <p:nvPr/>
        </p:nvSpPr>
        <p:spPr>
          <a:xfrm>
            <a:off x="2693036" y="34268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[6,6,7,10]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4E2A68-2B86-44F1-AC36-39EA940319E6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C111D3-8238-461C-BE14-9F20A750774B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B1118D-C364-4E84-B329-6E0665757357}"/>
              </a:ext>
            </a:extLst>
          </p:cNvPr>
          <p:cNvCxnSpPr/>
          <p:nvPr/>
        </p:nvCxnSpPr>
        <p:spPr>
          <a:xfrm>
            <a:off x="5854950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632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False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“卡丘”为字结束标识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[6,6,7,10]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传入转化函数并取出对应文字。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临时列表清空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4E2A68-2B86-44F1-AC36-39EA940319E6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C111D3-8238-461C-BE14-9F20A750774B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B1118D-C364-4E84-B329-6E0665757357}"/>
              </a:ext>
            </a:extLst>
          </p:cNvPr>
          <p:cNvCxnSpPr/>
          <p:nvPr/>
        </p:nvCxnSpPr>
        <p:spPr>
          <a:xfrm>
            <a:off x="6150225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02C415B-2527-482C-B2A1-EE07975E05C0}"/>
              </a:ext>
            </a:extLst>
          </p:cNvPr>
          <p:cNvSpPr txBox="1"/>
          <p:nvPr/>
        </p:nvSpPr>
        <p:spPr>
          <a:xfrm>
            <a:off x="2664461" y="4086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366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False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“！”不存在与代码识别范围中，视作独立字符直接加入返回文本。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4E2A68-2B86-44F1-AC36-39EA940319E6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C111D3-8238-461C-BE14-9F20A750774B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B1118D-C364-4E84-B329-6E0665757357}"/>
              </a:ext>
            </a:extLst>
          </p:cNvPr>
          <p:cNvCxnSpPr/>
          <p:nvPr/>
        </p:nvCxnSpPr>
        <p:spPr>
          <a:xfrm>
            <a:off x="6416925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02C415B-2527-482C-B2A1-EE07975E05C0}"/>
              </a:ext>
            </a:extLst>
          </p:cNvPr>
          <p:cNvSpPr txBox="1"/>
          <p:nvPr/>
        </p:nvSpPr>
        <p:spPr>
          <a:xfrm>
            <a:off x="2664461" y="40866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智！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860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98415D-3C2D-4D70-B2AF-00A736A5C7D0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运用代码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8ED49-D41C-4DDE-B2C9-69175AFDDB35}"/>
              </a:ext>
            </a:extLst>
          </p:cNvPr>
          <p:cNvSpPr txBox="1"/>
          <p:nvPr/>
        </p:nvSpPr>
        <p:spPr>
          <a:xfrm>
            <a:off x="196948" y="846882"/>
            <a:ext cx="987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我的第一反应是让机器从第一个字开始就慢慢扫扫扫，扫到不知道的字符直接加入最终文本，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”开启拓展模式 “）”则关闭，扫到“丘丘”则不解密，知道再次扫到“丘丘”。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若字符为“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~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”把上一节复制执行，若是“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”把上一节最后一个字重复两遍作为这一节来执行。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扫到“卡丘”则一个文字终止。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696BF-8110-450C-9EF7-E6BDA68EE2F9}"/>
              </a:ext>
            </a:extLst>
          </p:cNvPr>
          <p:cNvSpPr txBox="1"/>
          <p:nvPr/>
        </p:nvSpPr>
        <p:spPr>
          <a:xfrm>
            <a:off x="1509533" y="3429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临时列表：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1990-94A9-4BCE-8231-D0564F6997C2}"/>
              </a:ext>
            </a:extLst>
          </p:cNvPr>
          <p:cNvSpPr txBox="1"/>
          <p:nvPr/>
        </p:nvSpPr>
        <p:spPr>
          <a:xfrm>
            <a:off x="1509533" y="3755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拓展模式：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57D51-DD73-4895-86FD-B688688897AD}"/>
              </a:ext>
            </a:extLst>
          </p:cNvPr>
          <p:cNvSpPr txBox="1"/>
          <p:nvPr/>
        </p:nvSpPr>
        <p:spPr>
          <a:xfrm>
            <a:off x="1509533" y="4081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返回文本：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19DB82-0787-41E8-BBD7-527C4412714F}"/>
              </a:ext>
            </a:extLst>
          </p:cNvPr>
          <p:cNvSpPr txBox="1"/>
          <p:nvPr/>
        </p:nvSpPr>
        <p:spPr>
          <a:xfrm>
            <a:off x="1509533" y="4408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目前状态：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AB049F-5BCC-4B99-A0B8-74EB89A6FDEC}"/>
              </a:ext>
            </a:extLst>
          </p:cNvPr>
          <p:cNvSpPr txBox="1"/>
          <p:nvPr/>
        </p:nvSpPr>
        <p:spPr>
          <a:xfrm>
            <a:off x="2693036" y="3753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False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2050797-CEE3-4429-9231-6CD028E58926}"/>
              </a:ext>
            </a:extLst>
          </p:cNvPr>
          <p:cNvGraphicFramePr>
            <a:graphicFrameLocks noGrp="1"/>
          </p:cNvGraphicFramePr>
          <p:nvPr/>
        </p:nvGraphicFramePr>
        <p:xfrm>
          <a:off x="10556588" y="0"/>
          <a:ext cx="161813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130">
                  <a:extLst>
                    <a:ext uri="{9D8B030D-6E8A-4147-A177-3AD203B41FA5}">
                      <a16:colId xmlns:a16="http://schemas.microsoft.com/office/drawing/2014/main" val="3530166343"/>
                    </a:ext>
                  </a:extLst>
                </a:gridCol>
              </a:tblGrid>
              <a:tr h="42778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数字表示类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8536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皮皮 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19423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皮卡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3384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皮丘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1601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卡皮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0328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卡卡 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0134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丘皮 </a:t>
                      </a:r>
                      <a:r>
                        <a:rPr lang="en-US" altLang="zh-C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1614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zh-CN" altLang="en-US" dirty="0"/>
                        <a:t>丘卡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02197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丘丘</a:t>
                      </a:r>
                      <a:r>
                        <a:rPr lang="en-US" altLang="zh-CN" dirty="0"/>
                        <a:t>) 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8376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皮皮</a:t>
                      </a:r>
                      <a:r>
                        <a:rPr lang="en-US" altLang="zh-CN" dirty="0"/>
                        <a:t>) 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41389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皮卡</a:t>
                      </a:r>
                      <a:r>
                        <a:rPr lang="en-US" altLang="zh-CN" dirty="0"/>
                        <a:t>) 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6952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皮丘</a:t>
                      </a:r>
                      <a:r>
                        <a:rPr lang="en-US" altLang="zh-CN" dirty="0"/>
                        <a:t>) 10 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4196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卡皮</a:t>
                      </a:r>
                      <a:r>
                        <a:rPr lang="en-US" altLang="zh-CN" dirty="0"/>
                        <a:t>) 11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986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卡卡</a:t>
                      </a:r>
                      <a:r>
                        <a:rPr lang="en-US" altLang="zh-CN" dirty="0"/>
                        <a:t>) 12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1383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卡丘</a:t>
                      </a:r>
                      <a:r>
                        <a:rPr lang="en-US" altLang="zh-CN" dirty="0"/>
                        <a:t>) 13 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4205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丘皮</a:t>
                      </a:r>
                      <a:r>
                        <a:rPr lang="en-US" altLang="zh-CN" dirty="0"/>
                        <a:t>) 14 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90090"/>
                  </a:ext>
                </a:extLst>
              </a:tr>
              <a:tr h="401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丘卡</a:t>
                      </a:r>
                      <a:r>
                        <a:rPr lang="en-US" altLang="zh-CN" dirty="0"/>
                        <a:t>) 15 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44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2D424B4-29D0-4EAC-B23A-91734BB8640C}"/>
              </a:ext>
            </a:extLst>
          </p:cNvPr>
          <p:cNvSpPr txBox="1"/>
          <p:nvPr/>
        </p:nvSpPr>
        <p:spPr>
          <a:xfrm>
            <a:off x="2664075" y="4429666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“！”不存在与代码识别范围中，视作独立字符直接加入返回文本。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光标位置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+1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超出文本长度 停止并输出返回文本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4E2A68-2B86-44F1-AC36-39EA940319E6}"/>
              </a:ext>
            </a:extLst>
          </p:cNvPr>
          <p:cNvSpPr txBox="1"/>
          <p:nvPr/>
        </p:nvSpPr>
        <p:spPr>
          <a:xfrm>
            <a:off x="1509533" y="263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输入文本：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C111D3-8238-461C-BE14-9F20A750774B}"/>
              </a:ext>
            </a:extLst>
          </p:cNvPr>
          <p:cNvSpPr txBox="1"/>
          <p:nvPr/>
        </p:nvSpPr>
        <p:spPr>
          <a:xfrm>
            <a:off x="2664075" y="2631223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丘丘皮丘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卡丘！丘卡皮卡丘卡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(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丘丘</a:t>
            </a:r>
            <a:r>
              <a:rPr lang="en-US" altLang="zh-CN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)</a:t>
            </a:r>
            <a:r>
              <a:rPr lang="zh-CN" altLang="en-US" spc="600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卡丘！</a:t>
            </a:r>
            <a:endParaRPr lang="en-US" altLang="zh-CN" spc="600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BB1118D-C364-4E84-B329-6E0665757357}"/>
              </a:ext>
            </a:extLst>
          </p:cNvPr>
          <p:cNvCxnSpPr/>
          <p:nvPr/>
        </p:nvCxnSpPr>
        <p:spPr>
          <a:xfrm>
            <a:off x="10179300" y="2534861"/>
            <a:ext cx="0" cy="56205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02C415B-2527-482C-B2A1-EE07975E05C0}"/>
              </a:ext>
            </a:extLst>
          </p:cNvPr>
          <p:cNvSpPr txBox="1"/>
          <p:nvPr/>
        </p:nvSpPr>
        <p:spPr>
          <a:xfrm>
            <a:off x="2664461" y="40866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全字库正楷体" panose="02010604000101010101" pitchFamily="2" charset="-122"/>
              </a:rPr>
              <a:t>智！慧！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全字库正楷体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9105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CF17C0-3748-4E3C-9323-7DB7F86CE896}"/>
              </a:ext>
            </a:extLst>
          </p:cNvPr>
          <p:cNvSpPr txBox="1"/>
          <p:nvPr/>
        </p:nvSpPr>
        <p:spPr>
          <a:xfrm>
            <a:off x="196948" y="138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解密代码总览</a:t>
            </a:r>
          </a:p>
        </p:txBody>
      </p:sp>
    </p:spTree>
    <p:extLst>
      <p:ext uri="{BB962C8B-B14F-4D97-AF65-F5344CB8AC3E}">
        <p14:creationId xmlns:p14="http://schemas.microsoft.com/office/powerpoint/2010/main" val="305304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879DDE-630F-416C-BB2E-1AF1AF70DDDD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手稿演示</a:t>
            </a:r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79726299-B55F-45D2-9CD1-ED6A9DBD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6" y="1041009"/>
            <a:ext cx="3993039" cy="5324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FBD628-912E-4D12-9ACC-08537D5E44DE}"/>
              </a:ext>
            </a:extLst>
          </p:cNvPr>
          <p:cNvSpPr txBox="1"/>
          <p:nvPr/>
        </p:nvSpPr>
        <p:spPr>
          <a:xfrm>
            <a:off x="5106573" y="1041008"/>
            <a:ext cx="3052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三进制法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464D02-B7C4-45FA-BE3D-490D47C4EFFA}"/>
              </a:ext>
            </a:extLst>
          </p:cNvPr>
          <p:cNvSpPr txBox="1"/>
          <p:nvPr/>
        </p:nvSpPr>
        <p:spPr>
          <a:xfrm>
            <a:off x="5155969" y="2278967"/>
            <a:ext cx="64289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将数据中每一个字符取出对应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 ASCLL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数值 或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Unicode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数值</a:t>
            </a:r>
            <a:endParaRPr lang="en-US" altLang="zh-CN" sz="20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将数值转化为三进制，</a:t>
            </a:r>
            <a:r>
              <a:rPr lang="en-US" altLang="zh-CN" sz="2000" dirty="0">
                <a:solidFill>
                  <a:srgbClr val="333333"/>
                </a:solidFill>
                <a:latin typeface="Helvetica Neue"/>
              </a:rPr>
              <a:t>0</a:t>
            </a: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替换成“皮”，</a:t>
            </a:r>
            <a:r>
              <a:rPr lang="en-US" altLang="zh-CN" sz="2000" dirty="0">
                <a:solidFill>
                  <a:srgbClr val="333333"/>
                </a:solidFill>
                <a:latin typeface="Helvetica Neue"/>
              </a:rPr>
              <a:t>1</a:t>
            </a: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替换成“卡”，</a:t>
            </a:r>
            <a:r>
              <a:rPr lang="en-US" altLang="zh-CN" sz="2000" dirty="0">
                <a:solidFill>
                  <a:srgbClr val="333333"/>
                </a:solidFill>
                <a:latin typeface="Helvetica Neue"/>
              </a:rPr>
              <a:t>2</a:t>
            </a: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替换成“丘”。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r>
              <a:rPr lang="zh-CN" altLang="en-US" sz="2000" dirty="0"/>
              <a:t>隔间使用“</a:t>
            </a:r>
            <a:r>
              <a:rPr lang="en-US" altLang="zh-CN" sz="2000" dirty="0"/>
              <a:t>-</a:t>
            </a:r>
            <a:r>
              <a:rPr lang="zh-CN" altLang="en-US" sz="2000" dirty="0"/>
              <a:t>”分隔，是一个比较简单的加密方法。</a:t>
            </a:r>
            <a:endParaRPr lang="en-US" altLang="zh-CN" sz="2000" dirty="0"/>
          </a:p>
          <a:p>
            <a:r>
              <a:rPr lang="zh-CN" altLang="en-US" sz="2000" dirty="0"/>
              <a:t>但是加密的结果十分不美观。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左图的代码中转化三进制后面会讲。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此为第一版手稿。</a:t>
            </a:r>
          </a:p>
        </p:txBody>
      </p:sp>
    </p:spTree>
    <p:extLst>
      <p:ext uri="{BB962C8B-B14F-4D97-AF65-F5344CB8AC3E}">
        <p14:creationId xmlns:p14="http://schemas.microsoft.com/office/powerpoint/2010/main" val="1677912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FF667E20-15FB-4481-9CEA-E10A6B017B72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手稿演示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9B20BB-0B89-4159-A217-87E9B477F7F1}"/>
              </a:ext>
            </a:extLst>
          </p:cNvPr>
          <p:cNvSpPr txBox="1"/>
          <p:nvPr/>
        </p:nvSpPr>
        <p:spPr>
          <a:xfrm>
            <a:off x="5106573" y="1041008"/>
            <a:ext cx="3052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编程语言法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332E4B-2895-485E-949B-465271F409EB}"/>
              </a:ext>
            </a:extLst>
          </p:cNvPr>
          <p:cNvSpPr txBox="1"/>
          <p:nvPr/>
        </p:nvSpPr>
        <p:spPr>
          <a:xfrm>
            <a:off x="5155969" y="2278967"/>
            <a:ext cx="64289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做一个数学计算，相加、相乘、平方根。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用到循环等编程思想。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凑出对应字符数值。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缺点显而易见，太长了，而且不方便书写与解析。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所以这个方法也被唾弃。</a:t>
            </a:r>
          </a:p>
        </p:txBody>
      </p:sp>
      <p:pic>
        <p:nvPicPr>
          <p:cNvPr id="19" name="图片 18" descr="文本&#10;&#10;描述已自动生成">
            <a:extLst>
              <a:ext uri="{FF2B5EF4-FFF2-40B4-BE49-F238E27FC236}">
                <a16:creationId xmlns:a16="http://schemas.microsoft.com/office/drawing/2014/main" id="{0065DE0D-9CC6-4FA2-A982-5A1A254AC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6" y="1041008"/>
            <a:ext cx="3993039" cy="5324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1503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FF667E20-15FB-4481-9CEA-E10A6B017B72}"/>
              </a:ext>
            </a:extLst>
          </p:cNvPr>
          <p:cNvSpPr txBox="1"/>
          <p:nvPr/>
        </p:nvSpPr>
        <p:spPr>
          <a:xfrm>
            <a:off x="196948" y="1389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手稿演示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9B20BB-0B89-4159-A217-87E9B477F7F1}"/>
              </a:ext>
            </a:extLst>
          </p:cNvPr>
          <p:cNvSpPr txBox="1"/>
          <p:nvPr/>
        </p:nvSpPr>
        <p:spPr>
          <a:xfrm>
            <a:off x="5106573" y="1041008"/>
            <a:ext cx="3896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编程语言法改进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332E4B-2895-485E-949B-465271F409EB}"/>
              </a:ext>
            </a:extLst>
          </p:cNvPr>
          <p:cNvSpPr txBox="1"/>
          <p:nvPr/>
        </p:nvSpPr>
        <p:spPr>
          <a:xfrm>
            <a:off x="5155969" y="2278967"/>
            <a:ext cx="64289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增加了字节大小，尝试用更多命令来减少运算。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但是反其道而行，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越来越长，数字</a:t>
            </a:r>
            <a:r>
              <a:rPr lang="en-US" altLang="zh-CN" sz="2000" dirty="0"/>
              <a:t>64</a:t>
            </a:r>
            <a:r>
              <a:rPr lang="zh-CN" altLang="en-US" sz="2000" dirty="0"/>
              <a:t>竟用</a:t>
            </a:r>
            <a:r>
              <a:rPr lang="en-US" altLang="zh-CN" sz="2000" dirty="0"/>
              <a:t>10</a:t>
            </a:r>
            <a:r>
              <a:rPr lang="zh-CN" altLang="en-US" sz="2000" dirty="0"/>
              <a:t>个字符来替代。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极大不方便。</a:t>
            </a:r>
            <a:endParaRPr lang="en-US" altLang="zh-CN" sz="2000" dirty="0"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43653E4A-0365-4C39-B301-8515CD639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6" y="1041008"/>
            <a:ext cx="3896665" cy="5195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6738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4000" dirty="0">
            <a:latin typeface="文泉驿等宽微米黑" panose="020B0606030804020204" pitchFamily="34" charset="-122"/>
            <a:ea typeface="文泉驿等宽微米黑" panose="020B0606030804020204" pitchFamily="34" charset="-122"/>
            <a:cs typeface="文泉驿等宽微米黑" panose="020B06060308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7044</Words>
  <Application>Microsoft Office PowerPoint</Application>
  <PresentationFormat>宽屏</PresentationFormat>
  <Paragraphs>1249</Paragraphs>
  <Slides>69</Slides>
  <Notes>67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2" baseType="lpstr">
      <vt:lpstr>Helvetica Neue</vt:lpstr>
      <vt:lpstr>等线</vt:lpstr>
      <vt:lpstr>等线 Light</vt:lpstr>
      <vt:lpstr>庞门正道标题体</vt:lpstr>
      <vt:lpstr>锐字真言体免费商用</vt:lpstr>
      <vt:lpstr>宋体</vt:lpstr>
      <vt:lpstr>文泉驿等宽微米黑</vt:lpstr>
      <vt:lpstr>杨任东竹石体-Bold</vt:lpstr>
      <vt:lpstr>站酷文艺体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我叫 以赏</dc:creator>
  <cp:lastModifiedBy>我叫 以赏</cp:lastModifiedBy>
  <cp:revision>41</cp:revision>
  <dcterms:created xsi:type="dcterms:W3CDTF">2020-10-23T13:07:26Z</dcterms:created>
  <dcterms:modified xsi:type="dcterms:W3CDTF">2020-10-25T07:16:34Z</dcterms:modified>
</cp:coreProperties>
</file>